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4" r:id="rId4"/>
    <p:sldId id="273" r:id="rId5"/>
    <p:sldId id="275" r:id="rId6"/>
    <p:sldId id="276" r:id="rId7"/>
    <p:sldId id="277" r:id="rId8"/>
    <p:sldId id="278" r:id="rId9"/>
    <p:sldId id="279" r:id="rId10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A337"/>
    <a:srgbClr val="FFF2CC"/>
    <a:srgbClr val="B48702"/>
    <a:srgbClr val="BD941A"/>
    <a:srgbClr val="B8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364" autoAdjust="0"/>
  </p:normalViewPr>
  <p:slideViewPr>
    <p:cSldViewPr snapToGrid="0">
      <p:cViewPr varScale="1">
        <p:scale>
          <a:sx n="74" d="100"/>
          <a:sy n="74" d="100"/>
        </p:scale>
        <p:origin x="49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AFFC7-AC68-4074-B108-82C56A765FAA}" type="datetimeFigureOut">
              <a:rPr lang="ru-RU"/>
              <a:pPr>
                <a:defRPr/>
              </a:pPr>
              <a:t>18.04.2025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19709-994B-45BA-8071-4F326E4DC2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591AA-86BD-42DF-9488-D60C2D21D074}" type="datetimeFigureOut">
              <a:rPr lang="ru-RU"/>
              <a:pPr>
                <a:defRPr/>
              </a:pPr>
              <a:t>18.04.2025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2C995-FA5D-4EC3-AB49-E07C62DB88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54B30-BF1C-4984-B99B-6ED88030ED11}" type="datetimeFigureOut">
              <a:rPr lang="ru-RU"/>
              <a:pPr>
                <a:defRPr/>
              </a:pPr>
              <a:t>18.04.2025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5B329-27D2-4779-8FBE-A8C19169AA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DEEF4-AC67-4475-B4CB-565152091F10}" type="datetimeFigureOut">
              <a:rPr lang="ru-RU"/>
              <a:pPr>
                <a:defRPr/>
              </a:pPr>
              <a:t>18.04.2025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B2B7C-A35A-4418-A320-A2EAFB5EB2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2DC61-3AB1-4FEB-A920-A435F5375AA7}" type="datetimeFigureOut">
              <a:rPr lang="ru-RU"/>
              <a:pPr>
                <a:defRPr/>
              </a:pPr>
              <a:t>18.04.2025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CF199-0EB0-4948-8949-69497F01E0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FC36D-B5AC-450A-B618-8BAD0B9B3846}" type="datetimeFigureOut">
              <a:rPr lang="ru-RU"/>
              <a:pPr>
                <a:defRPr/>
              </a:pPr>
              <a:t>18.04.2025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20081-EC84-4189-BE8A-B2B9305F01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B84F9-58C2-4779-B853-B24DF929DA8F}" type="datetimeFigureOut">
              <a:rPr lang="ru-RU"/>
              <a:pPr>
                <a:defRPr/>
              </a:pPr>
              <a:t>18.04.2025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153F3-211F-4472-921B-791BC8E959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EE5E3-3AF2-4DE2-BE54-34A1DAF425E1}" type="datetimeFigureOut">
              <a:rPr lang="ru-RU"/>
              <a:pPr>
                <a:defRPr/>
              </a:pPr>
              <a:t>18.04.2025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89853-D49E-43B5-A3E4-34008A713F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6A19D-EA92-42BB-9229-595541DE2F9A}" type="datetimeFigureOut">
              <a:rPr lang="ru-RU"/>
              <a:pPr>
                <a:defRPr/>
              </a:pPr>
              <a:t>18.04.2025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0CA86-1C1E-4EB8-AB59-4BF9D0A08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2E0FF-CC0C-40F2-B4C5-CFF678402197}" type="datetimeFigureOut">
              <a:rPr lang="ru-RU"/>
              <a:pPr>
                <a:defRPr/>
              </a:pPr>
              <a:t>18.04.2025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64AFD-1EC5-460D-AE62-AC92E36A2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39362-BA20-4837-B15B-F232480E463F}" type="datetimeFigureOut">
              <a:rPr lang="ru-RU"/>
              <a:pPr>
                <a:defRPr/>
              </a:pPr>
              <a:t>18.04.2025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FBD49-A90E-410A-8D6E-758F4F4956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4">
                <a:lumMod val="20000"/>
                <a:lumOff val="80000"/>
                <a:alpha val="21000"/>
              </a:schemeClr>
            </a:gs>
            <a:gs pos="72000">
              <a:srgbClr val="B88C00">
                <a:alpha val="48627"/>
              </a:srgbClr>
            </a:gs>
            <a:gs pos="90000">
              <a:schemeClr val="accent4">
                <a:lumMod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4D819DB-2279-45A8-B3D8-C94AAD0F75FC}" type="datetimeFigureOut">
              <a:rPr lang="ru-RU"/>
              <a:pPr>
                <a:defRPr/>
              </a:pPr>
              <a:t>18.04.2025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1DA545-70B8-4542-B260-96792DBCC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4">
                <a:lumMod val="20000"/>
                <a:lumOff val="80000"/>
                <a:alpha val="21000"/>
              </a:schemeClr>
            </a:gs>
            <a:gs pos="73000">
              <a:srgbClr val="B88C00">
                <a:alpha val="48627"/>
              </a:srgbClr>
            </a:gs>
            <a:gs pos="95000">
              <a:schemeClr val="accent4">
                <a:lumMod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8236" y="1718219"/>
            <a:ext cx="108955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   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О тех, </a:t>
            </a:r>
            <a:endParaRPr lang="ru-RU" sz="5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Gelasio" pitchFamily="34" charset="-122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         </a:t>
            </a:r>
            <a:r>
              <a:rPr lang="en-US" sz="5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кто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уже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ru-RU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н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е 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придет никогда, </a:t>
            </a:r>
            <a:r>
              <a: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                                					</a:t>
            </a:r>
            <a:r>
              <a:rPr lang="ru-RU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     </a:t>
            </a:r>
            <a:r>
              <a: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	</a:t>
            </a:r>
            <a:r>
              <a:rPr lang="en-US" sz="5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помните</a:t>
            </a:r>
            <a:r>
              <a:rPr 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!</a:t>
            </a:r>
            <a:r>
              <a:rPr lang="ru-RU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....</a:t>
            </a:r>
            <a:endParaRPr lang="ru-RU" sz="5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4692" y="5799388"/>
            <a:ext cx="6096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Виртуальная выставка подготовлена сотрудниками сектора </a:t>
            </a:r>
            <a:b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муниципального архива Администрации города Азова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6C7E17-D01C-445F-AA45-3A28FAD0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180" y="222373"/>
            <a:ext cx="2767035" cy="1066197"/>
          </a:xfrm>
          <a:prstGeom prst="rect">
            <a:avLst/>
          </a:prstGeom>
          <a:effectLst>
            <a:outerShdw blurRad="635000" sx="114000" sy="114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61540" y="2291095"/>
            <a:ext cx="4735026" cy="2800767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Ганус Михаил Анатольевич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03.10.1986 - 23.06.2023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Gelasio" pitchFamily="2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Gelasio" pitchFamily="2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Азовчанин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герой </a:t>
            </a:r>
            <a:r>
              <a:rPr lang="ru-RU" alt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СВО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награжден </a:t>
            </a:r>
            <a:r>
              <a:rPr lang="ru-RU" alt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орденом Мужества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(посмертно)</a:t>
            </a:r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086EA609-3170-4E07-83EF-A52F71641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46" y="623472"/>
            <a:ext cx="4261888" cy="5247917"/>
          </a:xfrm>
          <a:prstGeom prst="rect">
            <a:avLst/>
          </a:prstGeom>
          <a:effectLst>
            <a:outerShdw blurRad="647700" sx="115000" sy="115000" algn="ctr" rotWithShape="0">
              <a:schemeClr val="accent4">
                <a:lumMod val="75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extrusionH="107950">
            <a:bevelB h="152400" prst="angle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2B675B-53B8-4D9D-9036-699839A78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593" y="206970"/>
            <a:ext cx="1559169" cy="155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25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FFD98D-F752-40F4-971C-82207B1C3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593" y="206970"/>
            <a:ext cx="1559169" cy="15591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4D9BD3-AD10-412B-A53B-A31F3AAD82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732" y="2136898"/>
            <a:ext cx="2244437" cy="39956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4B52F8-4E3F-4FEF-9515-699A34BCE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51" y="388493"/>
            <a:ext cx="3086224" cy="41483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11806A-35F3-48D5-B15C-DD850E717B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67700"/>
            <a:ext cx="2628813" cy="271445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4BFBFDF-AA1C-46F3-A93B-275D0272CD9C}"/>
              </a:ext>
            </a:extLst>
          </p:cNvPr>
          <p:cNvSpPr/>
          <p:nvPr/>
        </p:nvSpPr>
        <p:spPr>
          <a:xfrm>
            <a:off x="753751" y="4843488"/>
            <a:ext cx="5054690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18.07.2008 Михаил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женился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и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стал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отцом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двух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замечательных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детей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. Он был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любящим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мужем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и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отцом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гордостью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своей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семьи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.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A5DDA12-857A-4E51-885D-82D45BD25F49}"/>
              </a:ext>
            </a:extLst>
          </p:cNvPr>
          <p:cNvSpPr/>
          <p:nvPr/>
        </p:nvSpPr>
        <p:spPr>
          <a:xfrm>
            <a:off x="3939294" y="439247"/>
            <a:ext cx="5181600" cy="3947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Михаил родился в городе Азове Ростовской области.</a:t>
            </a:r>
          </a:p>
          <a:p>
            <a:pPr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Учился в МБОУ СОШ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№ 3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г. Азова.</a:t>
            </a:r>
          </a:p>
          <a:p>
            <a:pPr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Занимался легкой атлетикой в СШОР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№ 2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Достиг хороших результатов в беге на короткие дистанции.</a:t>
            </a:r>
          </a:p>
          <a:p>
            <a:pPr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В течение 5 лет удерживал 1 место по Ростовской области в забеге на 1000 м.</a:t>
            </a:r>
          </a:p>
          <a:p>
            <a:pPr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После школы в 2004 году окончил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ПУ № 44          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г. Азова по профессии электрогазосварщик.</a:t>
            </a:r>
          </a:p>
          <a:p>
            <a:pPr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 </a:t>
            </a:r>
            <a:endParaRPr lang="ru-RU" alt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331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4">
                <a:lumMod val="20000"/>
                <a:lumOff val="80000"/>
                <a:alpha val="21000"/>
              </a:schemeClr>
            </a:gs>
            <a:gs pos="81000">
              <a:srgbClr val="B88C00">
                <a:alpha val="48627"/>
              </a:srgbClr>
            </a:gs>
            <a:gs pos="100000">
              <a:schemeClr val="accent4">
                <a:lumMod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FFD98D-F752-40F4-971C-82207B1C3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593" y="206970"/>
            <a:ext cx="1559169" cy="1559169"/>
          </a:xfrm>
          <a:prstGeom prst="rect">
            <a:avLst/>
          </a:prstGeom>
        </p:spPr>
      </p:pic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EEAB63AF-2546-45D1-A1B7-21D1DD28E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58" y="592817"/>
            <a:ext cx="2828498" cy="3427675"/>
          </a:xfrm>
          <a:prstGeom prst="rect">
            <a:avLst/>
          </a:prstGeom>
          <a:effectLst>
            <a:outerShdw blurRad="215900" sx="109000" sy="109000" algn="ctr" rotWithShape="0">
              <a:schemeClr val="bg1">
                <a:lumMod val="95000"/>
                <a:alpha val="40000"/>
              </a:schemeClr>
            </a:outerShdw>
          </a:effectLst>
        </p:spPr>
      </p:pic>
      <p:sp>
        <p:nvSpPr>
          <p:cNvPr id="12" name="Text 1">
            <a:extLst>
              <a:ext uri="{FF2B5EF4-FFF2-40B4-BE49-F238E27FC236}">
                <a16:creationId xmlns:a16="http://schemas.microsoft.com/office/drawing/2014/main" id="{E8F25246-C7FB-466E-8D46-C9A331927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263" y="4563383"/>
            <a:ext cx="3431382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После службы освоил профессию "Мастер корпусной мебели" и более 15 лет занимался любимым делом.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D81A75-3D54-48B0-A771-34AE6C567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327" y="3505896"/>
            <a:ext cx="2616811" cy="28447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CE87F3-45C9-475E-BFAA-831BB2046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51" y="2332892"/>
            <a:ext cx="3262836" cy="31610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5D3585-6ACE-44E7-BEFE-32E977F99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46" y="4519809"/>
            <a:ext cx="2927200" cy="2017822"/>
          </a:xfrm>
          <a:prstGeom prst="rect">
            <a:avLst/>
          </a:prstGeom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72C95846-9586-4C9C-9C22-C84DEE529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1645" y="507390"/>
            <a:ext cx="5170701" cy="231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Михаил д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ва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года служил в 288-ой гвардейской артиллерийской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Варшавской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Краснознамённой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ордена Кутузова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бригаде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в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должности разведчика, где зарекомендовал себя как добросовестный и исполнительный военнослужащий.</a:t>
            </a:r>
          </a:p>
        </p:txBody>
      </p:sp>
    </p:spTree>
    <p:extLst>
      <p:ext uri="{BB962C8B-B14F-4D97-AF65-F5344CB8AC3E}">
        <p14:creationId xmlns:p14="http://schemas.microsoft.com/office/powerpoint/2010/main" val="1279841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FFD98D-F752-40F4-971C-82207B1C3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593" y="206970"/>
            <a:ext cx="1559169" cy="1559169"/>
          </a:xfrm>
          <a:prstGeom prst="rect">
            <a:avLst/>
          </a:prstGeom>
        </p:spPr>
      </p:pic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31FED40F-1056-4F29-808C-87EA9A318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811" y="568920"/>
            <a:ext cx="2539026" cy="2797419"/>
          </a:xfrm>
          <a:prstGeom prst="rect">
            <a:avLst/>
          </a:prstGeom>
          <a:effectLst>
            <a:outerShdw blurRad="520700" sx="104000" sy="104000" algn="ctr" rotWithShape="0">
              <a:schemeClr val="bg1">
                <a:lumMod val="95000"/>
                <a:alpha val="40000"/>
              </a:scheme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E85EE1-F4E4-4AC6-8DE8-6CCCE1FBA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398" y="2745461"/>
            <a:ext cx="3445364" cy="3685092"/>
          </a:xfrm>
          <a:prstGeom prst="rect">
            <a:avLst/>
          </a:prstGeom>
          <a:effectLst>
            <a:outerShdw blurRad="901700" sx="107000" sy="107000" algn="ctr" rotWithShape="0">
              <a:schemeClr val="bg1">
                <a:lumMod val="95000"/>
                <a:alpha val="40000"/>
              </a:scheme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DB0441E-1DD5-4042-8A95-01CF6669498C}"/>
              </a:ext>
            </a:extLst>
          </p:cNvPr>
          <p:cNvSpPr/>
          <p:nvPr/>
        </p:nvSpPr>
        <p:spPr>
          <a:xfrm>
            <a:off x="-50057" y="4588007"/>
            <a:ext cx="4536829" cy="173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18.10.2022 года был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призван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по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мобилизации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в 247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гвардейский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десантно-штурмовой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кавказский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казачий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полк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9D71C1CF-D8EB-4E00-87A2-AEBE0243A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456" y="3577193"/>
            <a:ext cx="2268781" cy="3131887"/>
          </a:xfrm>
          <a:prstGeom prst="rect">
            <a:avLst/>
          </a:prstGeom>
          <a:effectLst>
            <a:outerShdw blurRad="431800" sx="117000" sy="117000" algn="ctr" rotWithShape="0">
              <a:schemeClr val="bg1">
                <a:lumMod val="95000"/>
                <a:alpha val="40000"/>
              </a:schemeClr>
            </a:outerShdw>
          </a:effectLst>
        </p:spPr>
      </p:pic>
      <p:pic>
        <p:nvPicPr>
          <p:cNvPr id="17" name="Image 0" descr="preencoded.png">
            <a:extLst>
              <a:ext uri="{FF2B5EF4-FFF2-40B4-BE49-F238E27FC236}">
                <a16:creationId xmlns:a16="http://schemas.microsoft.com/office/drawing/2014/main" id="{EC90EA2D-F3E1-4CE6-9362-99328EF44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3847" y="372878"/>
            <a:ext cx="2467960" cy="2691745"/>
          </a:xfrm>
          <a:prstGeom prst="rect">
            <a:avLst/>
          </a:prstGeom>
          <a:effectLst>
            <a:outerShdw blurRad="1143000" dist="38100" dir="13500000" sx="106000" sy="106000" algn="br" rotWithShape="0">
              <a:schemeClr val="bg1">
                <a:lumMod val="95000"/>
                <a:alpha val="40000"/>
              </a:scheme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E52B36-95B2-40DE-94A6-BF3D0B1894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2" y="194953"/>
            <a:ext cx="2305948" cy="39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66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313D8510-71BA-4D99-88A9-928C3FE46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42" y="880074"/>
            <a:ext cx="4646189" cy="4775250"/>
          </a:xfrm>
          <a:prstGeom prst="rect">
            <a:avLst/>
          </a:prstGeom>
          <a:effectLst>
            <a:outerShdw blurRad="647700" sx="117000" sy="117000" algn="ctr" rotWithShape="0">
              <a:srgbClr val="C8A337">
                <a:alpha val="40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6516524-EF8C-40BC-9B4A-E69F28B0045E}"/>
              </a:ext>
            </a:extLst>
          </p:cNvPr>
          <p:cNvSpPr/>
          <p:nvPr/>
        </p:nvSpPr>
        <p:spPr>
          <a:xfrm>
            <a:off x="4983327" y="282941"/>
            <a:ext cx="6645965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23 июня 2023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го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д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а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при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выполнении боевых задач в ходе Специальной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военной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операции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парашютно-десантный батальон, в составе которого находился гвардии рядовой Михаил Ганус, попал под массированный обстрел из реактивных систем залпового огня "Град" украинских вооруженных сил. В этой трагической операции Михаил Ганус, верный воинской присяге и девизу ВДВ "НИКТО, КРОМЕ НАС", геройски погиб, получив множественные ранения, несовместимые с жизнью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rgbClr val="FFFFFF"/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ea typeface="Gelasio" pitchFamily="2" charset="0"/>
              <a:cs typeface="Times New Roman" pitchFamily="18" charset="0"/>
            </a:endParaRPr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14798CED-0626-4476-BBCA-D321BC11A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9739" y="3510363"/>
            <a:ext cx="59372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auto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Он до конца остался верен своему воинскому долгу, отдав жизнь за Отечество.</a:t>
            </a:r>
          </a:p>
        </p:txBody>
      </p:sp>
      <p:pic>
        <p:nvPicPr>
          <p:cNvPr id="15" name="Image 0" descr="preencoded.png">
            <a:extLst>
              <a:ext uri="{FF2B5EF4-FFF2-40B4-BE49-F238E27FC236}">
                <a16:creationId xmlns:a16="http://schemas.microsoft.com/office/drawing/2014/main" id="{FA14E43F-6DC3-4642-B020-4783235D9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796" y="4468292"/>
            <a:ext cx="2421215" cy="2007540"/>
          </a:xfrm>
          <a:prstGeom prst="rect">
            <a:avLst/>
          </a:prstGeom>
          <a:effectLst>
            <a:outerShdw blurRad="838200" dist="38100" dir="13500000" sx="107000" sy="107000" algn="br" rotWithShape="0">
              <a:schemeClr val="bg1">
                <a:lumMod val="95000"/>
                <a:alpha val="40000"/>
              </a:schemeClr>
            </a:outerShdw>
          </a:effectLst>
        </p:spPr>
      </p:pic>
      <p:pic>
        <p:nvPicPr>
          <p:cNvPr id="17" name="Image 1" descr="preencoded.png">
            <a:extLst>
              <a:ext uri="{FF2B5EF4-FFF2-40B4-BE49-F238E27FC236}">
                <a16:creationId xmlns:a16="http://schemas.microsoft.com/office/drawing/2014/main" id="{167606A8-498C-4565-902D-0305E693D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001" y="4440511"/>
            <a:ext cx="2357357" cy="1967973"/>
          </a:xfrm>
          <a:prstGeom prst="rect">
            <a:avLst/>
          </a:prstGeom>
          <a:effectLst>
            <a:outerShdw blurRad="1066800" dist="38100" sx="119000" sy="119000" algn="l" rotWithShape="0">
              <a:schemeClr val="bg1">
                <a:lumMod val="9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940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2E2763EF-EC97-43A1-B5D7-CBEF2E14C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785" y="610481"/>
            <a:ext cx="3265014" cy="4773857"/>
          </a:xfrm>
          <a:prstGeom prst="rect">
            <a:avLst/>
          </a:prstGeom>
          <a:effectLst>
            <a:outerShdw blurRad="584200" dist="38100" dir="18900000" sx="105000" sy="105000" algn="bl" rotWithShape="0">
              <a:schemeClr val="accent4">
                <a:lumMod val="50000"/>
                <a:alpha val="40000"/>
              </a:schemeClr>
            </a:outerShdw>
          </a:effectLst>
        </p:spPr>
      </p:pic>
      <p:pic>
        <p:nvPicPr>
          <p:cNvPr id="10" name="Image 0" descr="preencoded.png">
            <a:extLst>
              <a:ext uri="{FF2B5EF4-FFF2-40B4-BE49-F238E27FC236}">
                <a16:creationId xmlns:a16="http://schemas.microsoft.com/office/drawing/2014/main" id="{158467F8-C441-49AC-BB08-A1FEF3994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55" y="610481"/>
            <a:ext cx="3547814" cy="4599566"/>
          </a:xfrm>
          <a:prstGeom prst="rect">
            <a:avLst/>
          </a:prstGeom>
          <a:effectLst>
            <a:outerShdw blurRad="431800" dist="38100" dir="18900000" sx="105000" sy="105000" algn="bl" rotWithShape="0">
              <a:schemeClr val="accent4">
                <a:lumMod val="50000"/>
                <a:alpha val="40000"/>
              </a:scheme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030510-D5D0-499F-9ED9-18E2A1207CE6}"/>
              </a:ext>
            </a:extLst>
          </p:cNvPr>
          <p:cNvSpPr/>
          <p:nvPr/>
        </p:nvSpPr>
        <p:spPr>
          <a:xfrm>
            <a:off x="7931924" y="5668258"/>
            <a:ext cx="4170245" cy="669414"/>
          </a:xfrm>
          <a:prstGeom prst="rect">
            <a:avLst/>
          </a:prstGeom>
          <a:ln>
            <a:solidFill>
              <a:srgbClr val="C8A337"/>
            </a:solidFill>
          </a:ln>
        </p:spPr>
        <p:txBody>
          <a:bodyPr wrap="none">
            <a:spAutoFit/>
          </a:bodyPr>
          <a:lstStyle/>
          <a:p>
            <a:pPr algn="ctr" fontAlgn="auto">
              <a:lnSpc>
                <a:spcPts val="44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469900">
                    <a:schemeClr val="bg1">
                      <a:lumMod val="95000"/>
                      <a:alpha val="2000"/>
                    </a:schemeClr>
                  </a:glow>
                  <a:reflection endPos="0" dist="50800" dir="5400000" sy="-100000" algn="bl" rotWithShape="0"/>
                </a:effectLst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Вручение ордена Мужества (посмертно)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469900">
                  <a:schemeClr val="bg1">
                    <a:lumMod val="95000"/>
                    <a:alpha val="2000"/>
                  </a:schemeClr>
                </a:glow>
                <a:reflection endPos="0" dist="508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87C720CD-F3ED-49A6-8F98-1B00167EA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394" y="1951894"/>
            <a:ext cx="3799211" cy="359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fontAlgn="auto">
              <a:lnSpc>
                <a:spcPts val="3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За мужество, отвагу и самоотверженность, проявленные при исполнении воинского долга в ходе специальной военной операции,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гвардии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рядовой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Gelasio" pitchFamily="2" charset="0"/>
              <a:cs typeface="Times New Roman" pitchFamily="18" charset="0"/>
            </a:endParaRPr>
          </a:p>
          <a:p>
            <a:pPr algn="ctr" fontAlgn="auto">
              <a:lnSpc>
                <a:spcPts val="3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Ганус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Михаил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Анатольевич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Gelasio" pitchFamily="2" charset="0"/>
              <a:cs typeface="Times New Roman" pitchFamily="18" charset="0"/>
            </a:endParaRPr>
          </a:p>
          <a:p>
            <a:pPr algn="ctr" fontAlgn="auto">
              <a:lnSpc>
                <a:spcPts val="3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был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награжден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Gelasio" pitchFamily="2" charset="0"/>
              <a:cs typeface="Times New Roman" pitchFamily="18" charset="0"/>
            </a:endParaRPr>
          </a:p>
          <a:p>
            <a:pPr algn="ctr" fontAlgn="auto">
              <a:lnSpc>
                <a:spcPts val="3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орденом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Мужества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(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посмертно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)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Gelasio" pitchFamily="2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FFD98D-F752-40F4-971C-82207B1C3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30" y="291392"/>
            <a:ext cx="1559169" cy="1559169"/>
          </a:xfrm>
          <a:prstGeom prst="rect">
            <a:avLst/>
          </a:prstGeom>
        </p:spPr>
      </p:pic>
      <p:sp>
        <p:nvSpPr>
          <p:cNvPr id="16" name="Text 3">
            <a:extLst>
              <a:ext uri="{FF2B5EF4-FFF2-40B4-BE49-F238E27FC236}">
                <a16:creationId xmlns:a16="http://schemas.microsoft.com/office/drawing/2014/main" id="{6C8B57EE-DD01-45D6-9C22-EAFEA2060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47" y="5762237"/>
            <a:ext cx="6492875" cy="80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Награда была передана семье Михаила, его родителям и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близким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как символ его героизма и преданности Родине.</a:t>
            </a:r>
          </a:p>
        </p:txBody>
      </p:sp>
    </p:spTree>
    <p:extLst>
      <p:ext uri="{BB962C8B-B14F-4D97-AF65-F5344CB8AC3E}">
        <p14:creationId xmlns:p14="http://schemas.microsoft.com/office/powerpoint/2010/main" val="999630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571F6D63-1C10-4CD6-B803-47643F1FF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862" y="1962533"/>
            <a:ext cx="3692861" cy="4147696"/>
          </a:xfrm>
          <a:prstGeom prst="rect">
            <a:avLst/>
          </a:prstGeom>
          <a:effectLst>
            <a:glow>
              <a:schemeClr val="bg1">
                <a:alpha val="90000"/>
              </a:schemeClr>
            </a:glow>
            <a:outerShdw blurRad="368300" dist="38100" dir="18900000" sx="104000" sy="104000" algn="bl" rotWithShape="0">
              <a:schemeClr val="accent4">
                <a:lumMod val="50000"/>
                <a:alpha val="40000"/>
              </a:schemeClr>
            </a:outerShdw>
            <a:reflection endPos="0" dist="50800" dir="5400000" sy="-100000" algn="bl" rotWithShape="0"/>
          </a:effectLst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92AE46A9-861C-442C-96F2-40F758231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62" y="3641098"/>
            <a:ext cx="6966182" cy="237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fontAlgn="auto">
              <a:lnSpc>
                <a:spcPts val="3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Все документы, фотографии и личные вещи гвардии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рядового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Ганус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Михаила Анатольевича, запечатлевшие его жизненный путь и бессмертный подвиг, были переданы супругой в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сектор м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униципальн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ого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архив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а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Администрации города Азова. Эти бесценные свидетельства героизма и самоотверженного служения Отечеству навечно сохранят память о Михаиле в сердцах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азовчан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 </a:t>
            </a:r>
            <a:endParaRPr lang="ru-RU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Gelasio" pitchFamily="2" charset="0"/>
              <a:cs typeface="Times New Roman" pitchFamily="18" charset="0"/>
            </a:endParaRPr>
          </a:p>
          <a:p>
            <a:pPr algn="ctr" fontAlgn="auto">
              <a:lnSpc>
                <a:spcPts val="355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и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Gelasio" pitchFamily="2" charset="0"/>
                <a:cs typeface="Times New Roman" pitchFamily="18" charset="0"/>
              </a:rPr>
              <a:t>в истории нашей страны.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5FA478-F638-45EA-8784-39975F453F7D}"/>
              </a:ext>
            </a:extLst>
          </p:cNvPr>
          <p:cNvPicPr/>
          <p:nvPr/>
        </p:nvPicPr>
        <p:blipFill rotWithShape="1">
          <a:blip r:embed="rId3"/>
          <a:srcRect l="12251" t="3992" r="9581"/>
          <a:stretch/>
        </p:blipFill>
        <p:spPr bwMode="auto">
          <a:xfrm>
            <a:off x="574431" y="198209"/>
            <a:ext cx="4876800" cy="3230791"/>
          </a:xfrm>
          <a:prstGeom prst="rect">
            <a:avLst/>
          </a:prstGeom>
          <a:noFill/>
          <a:ln>
            <a:noFill/>
          </a:ln>
          <a:effectLst>
            <a:outerShdw blurRad="254000" dir="20700000" sx="109000" sy="109000" algn="bl" rotWithShape="0">
              <a:schemeClr val="accent4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859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4">
                <a:lumMod val="20000"/>
                <a:lumOff val="80000"/>
                <a:alpha val="21000"/>
              </a:schemeClr>
            </a:gs>
            <a:gs pos="61000">
              <a:srgbClr val="B88C00">
                <a:alpha val="48627"/>
              </a:srgbClr>
            </a:gs>
            <a:gs pos="90000">
              <a:schemeClr val="accent4">
                <a:lumMod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1071EDB-84EA-4D7D-B45C-44F88A6E8C6C}"/>
              </a:ext>
            </a:extLst>
          </p:cNvPr>
          <p:cNvSpPr/>
          <p:nvPr/>
        </p:nvSpPr>
        <p:spPr>
          <a:xfrm>
            <a:off x="920704" y="2809467"/>
            <a:ext cx="10698763" cy="981487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  <a:alpha val="76000"/>
              </a:schemeClr>
            </a:solidFill>
          </a:ln>
        </p:spPr>
        <p:txBody>
          <a:bodyPr wrap="none">
            <a:spAutoFit/>
          </a:bodyPr>
          <a:lstStyle/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5400" dirty="0">
                <a:solidFill>
                  <a:schemeClr val="tx1">
                    <a:lumMod val="95000"/>
                    <a:lumOff val="5000"/>
                    <a:alpha val="97000"/>
                  </a:schemeClr>
                </a:solidFill>
                <a:effectLst>
                  <a:reflection stA="0" endPos="0" dist="508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Памяти павших будьте </a:t>
            </a:r>
            <a:r>
              <a:rPr lang="ru-RU" sz="5400">
                <a:solidFill>
                  <a:schemeClr val="tx1">
                    <a:lumMod val="95000"/>
                    <a:lumOff val="5000"/>
                    <a:alpha val="97000"/>
                  </a:schemeClr>
                </a:solidFill>
                <a:effectLst>
                  <a:reflection stA="0" endPos="0" dist="508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достойны</a:t>
            </a:r>
            <a:r>
              <a:rPr lang="ru-RU" sz="5400" smtClean="0">
                <a:solidFill>
                  <a:schemeClr val="tx1">
                    <a:lumMod val="95000"/>
                    <a:lumOff val="5000"/>
                    <a:alpha val="97000"/>
                  </a:schemeClr>
                </a:solidFill>
                <a:effectLst>
                  <a:reflection stA="0" endPos="0" dist="508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!..</a:t>
            </a:r>
            <a:endParaRPr lang="ru-RU" sz="5400" dirty="0">
              <a:solidFill>
                <a:schemeClr val="tx1">
                  <a:lumMod val="95000"/>
                  <a:lumOff val="5000"/>
                  <a:alpha val="97000"/>
                </a:schemeClr>
              </a:solidFill>
              <a:effectLst>
                <a:reflection stA="0" endPos="0" dist="50800" dir="5400000" sy="-100000" algn="bl" rotWithShape="0"/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41D48-E890-49F9-9BC8-3C0819727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11" y="316523"/>
            <a:ext cx="2767035" cy="1066197"/>
          </a:xfrm>
          <a:prstGeom prst="rect">
            <a:avLst/>
          </a:prstGeom>
          <a:effectLst>
            <a:outerShdw blurRad="635000" sx="114000" sy="114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06066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382</Words>
  <Application>Microsoft Office PowerPoint</Application>
  <PresentationFormat>Широкоэкранный</PresentationFormat>
  <Paragraphs>32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Gelasio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Elena</cp:lastModifiedBy>
  <cp:revision>17</cp:revision>
  <dcterms:created xsi:type="dcterms:W3CDTF">2025-04-14T08:23:32Z</dcterms:created>
  <dcterms:modified xsi:type="dcterms:W3CDTF">2025-04-18T09:13:20Z</dcterms:modified>
</cp:coreProperties>
</file>