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73" r:id="rId3"/>
    <p:sldId id="295" r:id="rId4"/>
    <p:sldId id="297" r:id="rId5"/>
    <p:sldId id="298" r:id="rId6"/>
    <p:sldId id="299" r:id="rId7"/>
    <p:sldId id="300" r:id="rId8"/>
    <p:sldId id="276" r:id="rId9"/>
    <p:sldId id="302" r:id="rId10"/>
    <p:sldId id="301" r:id="rId11"/>
    <p:sldId id="303" r:id="rId12"/>
    <p:sldId id="290" r:id="rId13"/>
    <p:sldId id="305" r:id="rId14"/>
    <p:sldId id="287" r:id="rId15"/>
    <p:sldId id="289" r:id="rId16"/>
    <p:sldId id="304" r:id="rId17"/>
    <p:sldId id="291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A0013"/>
    <a:srgbClr val="D94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5" autoAdjust="0"/>
    <p:restoredTop sz="95179" autoAdjust="0"/>
  </p:normalViewPr>
  <p:slideViewPr>
    <p:cSldViewPr>
      <p:cViewPr>
        <p:scale>
          <a:sx n="90" d="100"/>
          <a:sy n="90" d="100"/>
        </p:scale>
        <p:origin x="78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81984-5B84-4970-8447-2B456B8C58DF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F6A3A-9A51-4DF3-8A57-9AEB0739425C}">
      <dgm:prSet phldrT="[Текст]"/>
      <dgm:spPr/>
      <dgm:t>
        <a:bodyPr anchor="t" anchorCtr="0"/>
        <a:lstStyle/>
        <a:p>
          <a:r>
            <a:rPr lang="ru-RU" dirty="0"/>
            <a:t> </a:t>
          </a:r>
        </a:p>
      </dgm:t>
    </dgm:pt>
    <dgm:pt modelId="{203596AF-4F49-40BA-B1E1-11BDD34B512E}" type="parTrans" cxnId="{017518C9-1619-4B19-AA03-86BA999BA287}">
      <dgm:prSet/>
      <dgm:spPr/>
      <dgm:t>
        <a:bodyPr/>
        <a:lstStyle/>
        <a:p>
          <a:endParaRPr lang="ru-RU"/>
        </a:p>
      </dgm:t>
    </dgm:pt>
    <dgm:pt modelId="{A056157B-3867-49A4-9195-F3A4F3FBBA8E}" type="sibTrans" cxnId="{017518C9-1619-4B19-AA03-86BA999BA287}">
      <dgm:prSet/>
      <dgm:spPr/>
      <dgm:t>
        <a:bodyPr/>
        <a:lstStyle/>
        <a:p>
          <a:endParaRPr lang="ru-RU"/>
        </a:p>
      </dgm:t>
    </dgm:pt>
    <dgm:pt modelId="{3A252E36-3D7E-49E5-B812-EE4CACF0D5CF}" type="pres">
      <dgm:prSet presAssocID="{EAB81984-5B84-4970-8447-2B456B8C58D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6D50B3-578A-4EA0-A5A0-492FA729F6ED}" type="pres">
      <dgm:prSet presAssocID="{B75F6A3A-9A51-4DF3-8A57-9AEB0739425C}" presName="composite" presStyleCnt="0"/>
      <dgm:spPr/>
    </dgm:pt>
    <dgm:pt modelId="{B29ABF60-EC0F-45AD-A90E-9C76D15C2F14}" type="pres">
      <dgm:prSet presAssocID="{B75F6A3A-9A51-4DF3-8A57-9AEB0739425C}" presName="rect2" presStyleLbl="revTx" presStyleIdx="0" presStyleCnt="1" custScaleX="52906" custScaleY="78168" custLinFactY="194313" custLinFactNeighborX="9032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B78D8-69FF-471D-8FEB-71388C442F55}" type="pres">
      <dgm:prSet presAssocID="{B75F6A3A-9A51-4DF3-8A57-9AEB0739425C}" presName="rect1" presStyleLbl="alignImgPlace1" presStyleIdx="0" presStyleCnt="1" custScaleX="398658" custScaleY="70730" custLinFactNeighborX="-9691" custLinFactNeighborY="-14326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</dgm:spPr>
    </dgm:pt>
  </dgm:ptLst>
  <dgm:cxnLst>
    <dgm:cxn modelId="{017518C9-1619-4B19-AA03-86BA999BA287}" srcId="{EAB81984-5B84-4970-8447-2B456B8C58DF}" destId="{B75F6A3A-9A51-4DF3-8A57-9AEB0739425C}" srcOrd="0" destOrd="0" parTransId="{203596AF-4F49-40BA-B1E1-11BDD34B512E}" sibTransId="{A056157B-3867-49A4-9195-F3A4F3FBBA8E}"/>
    <dgm:cxn modelId="{1CEAA455-5BF4-4666-95B8-390900AB8124}" type="presOf" srcId="{EAB81984-5B84-4970-8447-2B456B8C58DF}" destId="{3A252E36-3D7E-49E5-B812-EE4CACF0D5CF}" srcOrd="0" destOrd="0" presId="urn:microsoft.com/office/officeart/2008/layout/PictureGrid"/>
    <dgm:cxn modelId="{147A14B3-96E8-4139-969B-9DB1BCB4D95E}" type="presOf" srcId="{B75F6A3A-9A51-4DF3-8A57-9AEB0739425C}" destId="{B29ABF60-EC0F-45AD-A90E-9C76D15C2F14}" srcOrd="0" destOrd="0" presId="urn:microsoft.com/office/officeart/2008/layout/PictureGrid"/>
    <dgm:cxn modelId="{D3458AFA-605E-43EE-8C8A-0E0C1E3CD931}" type="presParOf" srcId="{3A252E36-3D7E-49E5-B812-EE4CACF0D5CF}" destId="{CF6D50B3-578A-4EA0-A5A0-492FA729F6ED}" srcOrd="0" destOrd="0" presId="urn:microsoft.com/office/officeart/2008/layout/PictureGrid"/>
    <dgm:cxn modelId="{9835F3F3-3E30-4AC4-AD89-BC095FA9A878}" type="presParOf" srcId="{CF6D50B3-578A-4EA0-A5A0-492FA729F6ED}" destId="{B29ABF60-EC0F-45AD-A90E-9C76D15C2F14}" srcOrd="0" destOrd="0" presId="urn:microsoft.com/office/officeart/2008/layout/PictureGrid"/>
    <dgm:cxn modelId="{70FA379F-7827-49B9-806E-1FD72CAE8F89}" type="presParOf" srcId="{CF6D50B3-578A-4EA0-A5A0-492FA729F6ED}" destId="{61EB78D8-69FF-471D-8FEB-71388C442F5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81984-5B84-4970-8447-2B456B8C58DF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5F6A3A-9A51-4DF3-8A57-9AEB0739425C}">
      <dgm:prSet phldrT="[Текст]"/>
      <dgm:spPr/>
      <dgm:t>
        <a:bodyPr anchor="t" anchorCtr="0"/>
        <a:lstStyle/>
        <a:p>
          <a:r>
            <a:rPr lang="ru-RU" dirty="0"/>
            <a:t> </a:t>
          </a:r>
        </a:p>
      </dgm:t>
    </dgm:pt>
    <dgm:pt modelId="{203596AF-4F49-40BA-B1E1-11BDD34B512E}" type="parTrans" cxnId="{017518C9-1619-4B19-AA03-86BA999BA287}">
      <dgm:prSet/>
      <dgm:spPr/>
      <dgm:t>
        <a:bodyPr/>
        <a:lstStyle/>
        <a:p>
          <a:endParaRPr lang="ru-RU"/>
        </a:p>
      </dgm:t>
    </dgm:pt>
    <dgm:pt modelId="{A056157B-3867-49A4-9195-F3A4F3FBBA8E}" type="sibTrans" cxnId="{017518C9-1619-4B19-AA03-86BA999BA287}">
      <dgm:prSet/>
      <dgm:spPr/>
      <dgm:t>
        <a:bodyPr/>
        <a:lstStyle/>
        <a:p>
          <a:endParaRPr lang="ru-RU"/>
        </a:p>
      </dgm:t>
    </dgm:pt>
    <dgm:pt modelId="{3A252E36-3D7E-49E5-B812-EE4CACF0D5CF}" type="pres">
      <dgm:prSet presAssocID="{EAB81984-5B84-4970-8447-2B456B8C58D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F6D50B3-578A-4EA0-A5A0-492FA729F6ED}" type="pres">
      <dgm:prSet presAssocID="{B75F6A3A-9A51-4DF3-8A57-9AEB0739425C}" presName="composite" presStyleCnt="0"/>
      <dgm:spPr/>
    </dgm:pt>
    <dgm:pt modelId="{B29ABF60-EC0F-45AD-A90E-9C76D15C2F14}" type="pres">
      <dgm:prSet presAssocID="{B75F6A3A-9A51-4DF3-8A57-9AEB0739425C}" presName="rect2" presStyleLbl="revTx" presStyleIdx="0" presStyleCnt="1" custScaleX="52906" custScaleY="78168" custLinFactY="194313" custLinFactNeighborX="9032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B78D8-69FF-471D-8FEB-71388C442F55}" type="pres">
      <dgm:prSet presAssocID="{B75F6A3A-9A51-4DF3-8A57-9AEB0739425C}" presName="rect1" presStyleLbl="alignImgPlace1" presStyleIdx="0" presStyleCnt="1" custScaleX="398658" custScaleY="70730" custLinFactNeighborX="-9691" custLinFactNeighborY="-14326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</dgm:spPr>
    </dgm:pt>
  </dgm:ptLst>
  <dgm:cxnLst>
    <dgm:cxn modelId="{017518C9-1619-4B19-AA03-86BA999BA287}" srcId="{EAB81984-5B84-4970-8447-2B456B8C58DF}" destId="{B75F6A3A-9A51-4DF3-8A57-9AEB0739425C}" srcOrd="0" destOrd="0" parTransId="{203596AF-4F49-40BA-B1E1-11BDD34B512E}" sibTransId="{A056157B-3867-49A4-9195-F3A4F3FBBA8E}"/>
    <dgm:cxn modelId="{1A75CEC0-6C0D-8245-A5B9-0843AEC4F637}" type="presOf" srcId="{B75F6A3A-9A51-4DF3-8A57-9AEB0739425C}" destId="{B29ABF60-EC0F-45AD-A90E-9C76D15C2F14}" srcOrd="0" destOrd="0" presId="urn:microsoft.com/office/officeart/2008/layout/PictureGrid"/>
    <dgm:cxn modelId="{D1F1D3DA-B004-E54A-89C9-4CC9BF8FC564}" type="presOf" srcId="{EAB81984-5B84-4970-8447-2B456B8C58DF}" destId="{3A252E36-3D7E-49E5-B812-EE4CACF0D5CF}" srcOrd="0" destOrd="0" presId="urn:microsoft.com/office/officeart/2008/layout/PictureGrid"/>
    <dgm:cxn modelId="{9FE98B7C-6311-1B44-8766-4A8B734193B7}" type="presParOf" srcId="{3A252E36-3D7E-49E5-B812-EE4CACF0D5CF}" destId="{CF6D50B3-578A-4EA0-A5A0-492FA729F6ED}" srcOrd="0" destOrd="0" presId="urn:microsoft.com/office/officeart/2008/layout/PictureGrid"/>
    <dgm:cxn modelId="{A82BDDBA-848F-2E46-B63F-16EB36EC4473}" type="presParOf" srcId="{CF6D50B3-578A-4EA0-A5A0-492FA729F6ED}" destId="{B29ABF60-EC0F-45AD-A90E-9C76D15C2F14}" srcOrd="0" destOrd="0" presId="urn:microsoft.com/office/officeart/2008/layout/PictureGrid"/>
    <dgm:cxn modelId="{62DEBCE7-40EA-7C42-B446-809A6175100B}" type="presParOf" srcId="{CF6D50B3-578A-4EA0-A5A0-492FA729F6ED}" destId="{61EB78D8-69FF-471D-8FEB-71388C442F55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BF60-EC0F-45AD-A90E-9C76D15C2F14}">
      <dsp:nvSpPr>
        <dsp:cNvPr id="0" name=""/>
        <dsp:cNvSpPr/>
      </dsp:nvSpPr>
      <dsp:spPr>
        <a:xfrm>
          <a:off x="1122798" y="405631"/>
          <a:ext cx="225559" cy="4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190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 </a:t>
          </a:r>
        </a:p>
      </dsp:txBody>
      <dsp:txXfrm>
        <a:off x="1122798" y="405631"/>
        <a:ext cx="225559" cy="49989"/>
      </dsp:txXfrm>
    </dsp:sp>
    <dsp:sp modelId="{61EB78D8-69FF-471D-8FEB-71388C442F55}">
      <dsp:nvSpPr>
        <dsp:cNvPr id="0" name=""/>
        <dsp:cNvSpPr/>
      </dsp:nvSpPr>
      <dsp:spPr>
        <a:xfrm>
          <a:off x="0" y="224427"/>
          <a:ext cx="1699635" cy="30154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ABF60-EC0F-45AD-A90E-9C76D15C2F14}">
      <dsp:nvSpPr>
        <dsp:cNvPr id="0" name=""/>
        <dsp:cNvSpPr/>
      </dsp:nvSpPr>
      <dsp:spPr>
        <a:xfrm>
          <a:off x="1122798" y="405631"/>
          <a:ext cx="225559" cy="4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19050" bIns="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/>
            <a:t> </a:t>
          </a:r>
        </a:p>
      </dsp:txBody>
      <dsp:txXfrm>
        <a:off x="1122798" y="405631"/>
        <a:ext cx="225559" cy="49989"/>
      </dsp:txXfrm>
    </dsp:sp>
    <dsp:sp modelId="{61EB78D8-69FF-471D-8FEB-71388C442F55}">
      <dsp:nvSpPr>
        <dsp:cNvPr id="0" name=""/>
        <dsp:cNvSpPr/>
      </dsp:nvSpPr>
      <dsp:spPr>
        <a:xfrm>
          <a:off x="0" y="224427"/>
          <a:ext cx="1699635" cy="301549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3F9-9C5B-4717-9F59-36DC790402FE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4A10-66C2-4A61-B0C2-25BAE495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42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133F-8031-4831-8F3E-50C91F823C86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B005B-06D2-48E8-9D1D-814134C67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3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mailto:mail@kontur.ru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kontur.ru" TargetMode="External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953693" y="1773243"/>
            <a:ext cx="7236619" cy="1648749"/>
          </a:xfrm>
        </p:spPr>
        <p:txBody>
          <a:bodyPr>
            <a:normAutofit/>
          </a:bodyPr>
          <a:lstStyle>
            <a:lvl1pPr algn="ctr">
              <a:defRPr sz="4050" baseline="0"/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954000" y="3421988"/>
            <a:ext cx="7236000" cy="72709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350" cap="none" baseline="0"/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953693" y="5343600"/>
            <a:ext cx="5400000" cy="346249"/>
          </a:xfrm>
        </p:spPr>
        <p:txBody>
          <a:bodyPr wrap="square">
            <a:spAutoFit/>
          </a:bodyPr>
          <a:lstStyle>
            <a:lvl1pPr marL="0" indent="0">
              <a:buNone/>
              <a:defRPr sz="2250"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953693" y="5813539"/>
            <a:ext cx="5414915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>
                <a:latin typeface="+mn-lt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graphicFrame>
        <p:nvGraphicFramePr>
          <p:cNvPr id="7" name="Схема 6"/>
          <p:cNvGraphicFramePr/>
          <p:nvPr userDrawn="1">
            <p:extLst>
              <p:ext uri="{D42A27DB-BD31-4B8C-83A1-F6EECF244321}">
                <p14:modId xmlns:p14="http://schemas.microsoft.com/office/powerpoint/2010/main" val="232116450"/>
              </p:ext>
            </p:extLst>
          </p:nvPr>
        </p:nvGraphicFramePr>
        <p:xfrm>
          <a:off x="6624228" y="5190432"/>
          <a:ext cx="1701000" cy="7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87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подчеркив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Без подчеркивания</a:t>
            </a:r>
          </a:p>
        </p:txBody>
      </p:sp>
      <p:sp>
        <p:nvSpPr>
          <p:cNvPr id="3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971550" y="1773241"/>
            <a:ext cx="7200850" cy="4248047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946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центр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3693" y="1773242"/>
            <a:ext cx="7236619" cy="3384551"/>
          </a:xfrm>
        </p:spPr>
        <p:txBody>
          <a:bodyPr anchor="ctr" anchorCtr="1">
            <a:normAutofit/>
          </a:bodyPr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Тезис</a:t>
            </a:r>
          </a:p>
        </p:txBody>
      </p:sp>
    </p:spTree>
    <p:extLst>
      <p:ext uri="{BB962C8B-B14F-4D97-AF65-F5344CB8AC3E}">
        <p14:creationId xmlns:p14="http://schemas.microsoft.com/office/powerpoint/2010/main" val="363799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вым бло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304"/>
            <a:ext cx="9144000" cy="6858000"/>
          </a:xfrm>
        </p:spPr>
        <p:txBody>
          <a:bodyPr lIns="360000" tIns="360000" rIns="360000" bIns="360000" anchor="ctr" anchorCtr="1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5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57792"/>
            <a:ext cx="9144000" cy="1366837"/>
          </a:xfrm>
          <a:solidFill>
            <a:schemeClr val="accent1">
              <a:alpha val="80000"/>
            </a:schemeClr>
          </a:solidFill>
        </p:spPr>
        <p:txBody>
          <a:bodyPr lIns="1260000" rIns="1260000"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50" dirty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8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верх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71550" y="333380"/>
            <a:ext cx="8172450" cy="1439863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3380"/>
            <a:ext cx="971550" cy="1439863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991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низу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71550" y="5157789"/>
            <a:ext cx="8172450" cy="1366836"/>
          </a:xfrm>
          <a:solidFill>
            <a:schemeClr val="accent1">
              <a:alpha val="80000"/>
            </a:schemeClr>
          </a:solidFill>
        </p:spPr>
        <p:txBody>
          <a:bodyPr lIns="0" tIns="46800" rIns="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или заголовок</a:t>
            </a:r>
          </a:p>
        </p:txBody>
      </p:sp>
      <p:sp>
        <p:nvSpPr>
          <p:cNvPr id="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157789"/>
            <a:ext cx="971550" cy="1366836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81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4572000" y="-1304"/>
            <a:ext cx="457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5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1304"/>
            <a:ext cx="4572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53693" y="764704"/>
            <a:ext cx="3348279" cy="5328592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09086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"/>
            <a:ext cx="4572000" cy="6859303"/>
          </a:xfr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59890" y="836712"/>
            <a:ext cx="3330420" cy="5184576"/>
          </a:xfrm>
          <a:noFill/>
        </p:spPr>
        <p:txBody>
          <a:bodyPr lIns="0" tIns="46800" rIns="0" anchor="ctr" anchorCtr="0">
            <a:normAutofit/>
          </a:bodyPr>
          <a:lstStyle>
            <a:lvl1pPr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Тезис </a:t>
            </a:r>
            <a:br>
              <a:rPr lang="ru-RU" dirty="0"/>
            </a:br>
            <a:r>
              <a:rPr lang="ru-RU" dirty="0"/>
              <a:t>или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3986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953693" y="2420893"/>
            <a:ext cx="72366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>
                <a:solidFill>
                  <a:schemeClr val="accent1"/>
                </a:solidFill>
                <a:latin typeface="+mj-lt"/>
              </a:rPr>
              <a:t>Вопросы?</a:t>
            </a:r>
          </a:p>
        </p:txBody>
      </p:sp>
      <p:sp>
        <p:nvSpPr>
          <p:cNvPr id="16" name="Текст 9"/>
          <p:cNvSpPr txBox="1">
            <a:spLocks/>
          </p:cNvSpPr>
          <p:nvPr userDrawn="1"/>
        </p:nvSpPr>
        <p:spPr>
          <a:xfrm>
            <a:off x="4572000" y="6115977"/>
            <a:ext cx="3645312" cy="30008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 err="1">
                <a:hlinkClick r:id="rId2" action="ppaction://hlinkfile"/>
              </a:rPr>
              <a:t>kontur.ru</a:t>
            </a:r>
            <a:endParaRPr lang="ru-RU" sz="1350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4077077"/>
            <a:ext cx="3618309" cy="27699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5173760"/>
            <a:ext cx="3618310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ru-RU" dirty="0"/>
              <a:t>+ 7 900 000-00-00 </a:t>
            </a:r>
            <a:r>
              <a:rPr lang="en-US" dirty="0"/>
              <a:t>(</a:t>
            </a:r>
            <a:r>
              <a:rPr lang="ru-RU" dirty="0"/>
              <a:t>если нужно)</a:t>
            </a:r>
            <a:endParaRPr lang="en-US" dirty="0"/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5548593"/>
            <a:ext cx="3618310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en-US" dirty="0">
                <a:hlinkClick r:id="rId3"/>
              </a:rPr>
              <a:t>mail@kontur.ru</a:t>
            </a:r>
            <a:r>
              <a:rPr lang="en-US" dirty="0"/>
              <a:t> (</a:t>
            </a:r>
            <a:r>
              <a:rPr lang="ru-RU" dirty="0"/>
              <a:t>если нужно)</a:t>
            </a:r>
            <a:endParaRPr lang="en-US" dirty="0"/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782958"/>
            <a:ext cx="3618310" cy="207749"/>
          </a:xfrm>
        </p:spPr>
        <p:txBody>
          <a:bodyPr wrap="square">
            <a:spAutoFit/>
          </a:bodyPr>
          <a:lstStyle>
            <a:lvl1pPr marL="0" indent="0">
              <a:buNone/>
              <a:defRPr sz="1350" baseline="0">
                <a:latin typeface="+mn-lt"/>
              </a:defRPr>
            </a:lvl1pPr>
          </a:lstStyle>
          <a:p>
            <a:pPr lvl="0"/>
            <a:r>
              <a:rPr lang="ru-RU" dirty="0"/>
              <a:t>Должность </a:t>
            </a:r>
            <a:r>
              <a:rPr lang="en-US" dirty="0"/>
              <a:t>(</a:t>
            </a:r>
            <a:r>
              <a:rPr lang="ru-RU" dirty="0"/>
              <a:t>если нужно)</a:t>
            </a:r>
            <a:endParaRPr lang="en-US" dirty="0"/>
          </a:p>
        </p:txBody>
      </p:sp>
      <p:graphicFrame>
        <p:nvGraphicFramePr>
          <p:cNvPr id="11" name="Схема 6"/>
          <p:cNvGraphicFramePr/>
          <p:nvPr userDrawn="1">
            <p:extLst>
              <p:ext uri="{D42A27DB-BD31-4B8C-83A1-F6EECF244321}">
                <p14:modId xmlns:p14="http://schemas.microsoft.com/office/powerpoint/2010/main" val="678469136"/>
              </p:ext>
            </p:extLst>
          </p:nvPr>
        </p:nvGraphicFramePr>
        <p:xfrm>
          <a:off x="2708982" y="3861048"/>
          <a:ext cx="1701000" cy="74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8773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2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953665" y="1773241"/>
            <a:ext cx="7236644" cy="41760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67" y="333376"/>
            <a:ext cx="7236619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3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3693" y="2852614"/>
            <a:ext cx="7236619" cy="1080442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953690" y="4004692"/>
            <a:ext cx="7236000" cy="5044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 cap="none" baseline="0"/>
            </a:lvl1pPr>
          </a:lstStyle>
          <a:p>
            <a:pPr lvl="0"/>
            <a:r>
              <a:rPr lang="ru-RU" dirty="0"/>
              <a:t>Подзаголовок раздела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53690" y="3933056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68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 userDrawn="1">
          <p15:clr>
            <a:srgbClr val="FBAE40"/>
          </p15:clr>
        </p15:guide>
        <p15:guide id="2" orient="horz" pos="2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0" hasCustomPrompt="1"/>
          </p:nvPr>
        </p:nvSpPr>
        <p:spPr>
          <a:xfrm>
            <a:off x="953693" y="1773239"/>
            <a:ext cx="3510297" cy="432006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1" hasCustomPrompt="1"/>
          </p:nvPr>
        </p:nvSpPr>
        <p:spPr>
          <a:xfrm>
            <a:off x="4680012" y="1773239"/>
            <a:ext cx="3492388" cy="432005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cxnSp>
        <p:nvCxnSpPr>
          <p:cNvPr id="8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572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12" userDrawn="1">
          <p15:clr>
            <a:srgbClr val="FBAE40"/>
          </p15:clr>
        </p15:guide>
        <p15:guide id="2" pos="29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1" hasCustomPrompt="1"/>
          </p:nvPr>
        </p:nvSpPr>
        <p:spPr>
          <a:xfrm>
            <a:off x="971551" y="2774532"/>
            <a:ext cx="3492104" cy="31747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8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4680349" y="2774531"/>
            <a:ext cx="3492103" cy="317475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1" y="1773238"/>
            <a:ext cx="3492104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4680349" y="1773237"/>
            <a:ext cx="3492053" cy="647700"/>
          </a:xfrm>
        </p:spPr>
        <p:txBody>
          <a:bodyPr anchor="b" anchorCtr="0"/>
          <a:lstStyle>
            <a:lvl1pPr marL="0" indent="0">
              <a:buNone/>
              <a:defRPr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cxnSp>
        <p:nvCxnSpPr>
          <p:cNvPr id="12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879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pos="2812" userDrawn="1">
          <p15:clr>
            <a:srgbClr val="FBAE40"/>
          </p15:clr>
        </p15:guide>
        <p15:guide id="3" pos="29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67" y="333376"/>
            <a:ext cx="7236619" cy="10795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4" name="Прямая соединительная линия 10"/>
          <p:cNvCxnSpPr/>
          <p:nvPr userDrawn="1"/>
        </p:nvCxnSpPr>
        <p:spPr>
          <a:xfrm>
            <a:off x="954000" y="1419648"/>
            <a:ext cx="72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1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3693" y="5157793"/>
            <a:ext cx="723661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953693" y="5724528"/>
            <a:ext cx="7236619" cy="80009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953692" y="764704"/>
            <a:ext cx="7236618" cy="43930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>
              <a:defRPr sz="15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272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пись под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3693" y="5157793"/>
            <a:ext cx="7236619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 b="0" cap="none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2"/>
          <p:cNvSpPr>
            <a:spLocks noGrp="1"/>
          </p:cNvSpPr>
          <p:nvPr>
            <p:ph type="pic" idx="1"/>
          </p:nvPr>
        </p:nvSpPr>
        <p:spPr>
          <a:xfrm>
            <a:off x="953693" y="333380"/>
            <a:ext cx="7236619" cy="4824411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953692" y="5724528"/>
            <a:ext cx="7236618" cy="800098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434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-1304"/>
            <a:ext cx="9144000" cy="6858000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6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693" y="1773238"/>
            <a:ext cx="7236619" cy="4751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3693" y="333376"/>
            <a:ext cx="7236619" cy="1079501"/>
          </a:xfrm>
          <a:prstGeom prst="rect">
            <a:avLst/>
          </a:prstGeom>
        </p:spPr>
        <p:txBody>
          <a:bodyPr vert="horz" wrap="square" lIns="0" tIns="45720" rIns="0" bIns="14400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4" r:id="rId2"/>
    <p:sldLayoutId id="2147483664" r:id="rId3"/>
    <p:sldLayoutId id="2147483668" r:id="rId4"/>
    <p:sldLayoutId id="2147483669" r:id="rId5"/>
    <p:sldLayoutId id="2147483670" r:id="rId6"/>
    <p:sldLayoutId id="2147483678" r:id="rId7"/>
    <p:sldLayoutId id="2147483679" r:id="rId8"/>
    <p:sldLayoutId id="2147483677" r:id="rId9"/>
    <p:sldLayoutId id="2147483673" r:id="rId10"/>
    <p:sldLayoutId id="2147483674" r:id="rId11"/>
    <p:sldLayoutId id="2147483661" r:id="rId12"/>
    <p:sldLayoutId id="2147483675" r:id="rId13"/>
    <p:sldLayoutId id="2147483676" r:id="rId14"/>
    <p:sldLayoutId id="2147483680" r:id="rId15"/>
    <p:sldLayoutId id="2147483681" r:id="rId16"/>
    <p:sldLayoutId id="2147483667" r:id="rId17"/>
    <p:sldLayoutId id="2147483655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cap="none" baseline="0">
          <a:solidFill>
            <a:schemeClr val="accent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57213" indent="-214313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spcBef>
          <a:spcPts val="0"/>
        </a:spcBef>
        <a:spcAft>
          <a:spcPts val="1125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01" userDrawn="1">
          <p15:clr>
            <a:srgbClr val="F26B43"/>
          </p15:clr>
        </p15:guide>
        <p15:guide id="2" pos="5159" userDrawn="1">
          <p15:clr>
            <a:srgbClr val="F26B43"/>
          </p15:clr>
        </p15:guide>
        <p15:guide id="4" orient="horz" pos="3249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89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28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hyperlink" Target="https://www.diadoc.ru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1812250092" TargetMode="External"/><Relationship Id="rId2" Type="http://schemas.openxmlformats.org/officeDocument/2006/relationships/hyperlink" Target="http://static.government.ru/media/files/D6m6j6GA9C20WzELaxToSVFt24M5Btb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mativ.kontur.ru/document?moduleId=1&amp;documentId=31698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vernment.ru/media/files/guuQa46YR8ulAC35bnMwTONlAfymV08P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Татьяна Бодарева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Менеджер по продвижению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954312" y="3375833"/>
            <a:ext cx="7236000" cy="7270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6808" y="1106746"/>
            <a:ext cx="7236619" cy="1648749"/>
          </a:xfrm>
        </p:spPr>
        <p:txBody>
          <a:bodyPr/>
          <a:lstStyle/>
          <a:p>
            <a:r>
              <a:rPr lang="ru-RU" dirty="0" smtClean="0"/>
              <a:t>Маркировка</a:t>
            </a:r>
            <a:endParaRPr lang="en-US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5980203A-4A54-A744-BFF2-E8B36423CE22}"/>
              </a:ext>
            </a:extLst>
          </p:cNvPr>
          <p:cNvSpPr txBox="1">
            <a:spLocks/>
          </p:cNvSpPr>
          <p:nvPr/>
        </p:nvSpPr>
        <p:spPr>
          <a:xfrm>
            <a:off x="394407" y="1695927"/>
            <a:ext cx="8181422" cy="1449698"/>
          </a:xfrm>
          <a:prstGeom prst="rect">
            <a:avLst/>
          </a:prstGeom>
        </p:spPr>
        <p:txBody>
          <a:bodyPr vert="horz" wrap="square" lIns="0" tIns="45720" rIns="0" bIns="144000" rtlCol="0" anchor="b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405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</a:rPr>
              <a:t>Законодательство. Термины. Схема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44501" y="1628800"/>
            <a:ext cx="7650783" cy="4752103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dirty="0" smtClean="0"/>
              <a:t>Усиленную </a:t>
            </a:r>
            <a:r>
              <a:rPr lang="ru-RU" dirty="0"/>
              <a:t>квалифицированную электронную подпись;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ПО, обеспечивающее автоматизированное взаимодействие с оператором системы «Честный Знак» ЦРПТ для получения кодов маркировки (ЦРПТ раздает бесплатно);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компьютерную систему с возможностью формировать и заверять усиленной квалифицированной электронной подписью электронные документы, необходимые для взаимодействия с ЦРПТ (запрос средств идентификации, сведения об их использовании, уведомления).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ЭДО для фиксации перехода права собственности посредством электронного УПД и представления его в систему «Честный знак» (для табака обязательно)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иметь сопряженные с ККТ средства сканирования и распознавания средств идентификации и заключить договор с ОФД о передаче фискальных документов, касающихся маркированной продукции в системе «Честный Знак» (для розничных продаж).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ru-RU" i="1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i="1" dirty="0"/>
              <a:t>Еще рекомендуем: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/>
              <a:t>Проверить и </a:t>
            </a:r>
            <a:r>
              <a:rPr lang="ru-RU" dirty="0" err="1"/>
              <a:t>донастроить</a:t>
            </a:r>
            <a:r>
              <a:rPr lang="ru-RU" dirty="0"/>
              <a:t> свое оборудование для считывания кодов маркировки, ККТ для формирования чеков с кодами маркировки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dirty="0"/>
              <a:t>Пересмотреть свои процессы, возможно понадобится их оптимизация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Что необходимо для запуска </a:t>
            </a:r>
            <a:r>
              <a:rPr lang="ru-RU" dirty="0" smtClean="0">
                <a:solidFill>
                  <a:srgbClr val="C00000"/>
                </a:solidFill>
              </a:rPr>
              <a:t>маркировки: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4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53665" y="1556792"/>
            <a:ext cx="7236621" cy="475252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ru-RU" dirty="0"/>
              <a:t>Обязанность передать сведения об отгрузке и о приемке в течении 3 раб. дней в систему «Честный знак» посредством электронного УПД</a:t>
            </a:r>
            <a:r>
              <a:rPr lang="ru-RU" dirty="0" smtClean="0"/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b="1" dirty="0"/>
              <a:t>Задачи при отгрузке: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Сформировать электронный УПД по формату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Наполнить электронный УПД кодами с отгружаемого товара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b="1" dirty="0"/>
              <a:t>Задачи при приемке: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Принять электронный УПД, принять решение о подписании документа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Принять товар. Проверить коды на товаре, сверить коды на товаре с документом.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ru-RU" b="1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ru-RU" b="1" dirty="0"/>
              <a:t>Риски: </a:t>
            </a:r>
          </a:p>
          <a:p>
            <a:pPr marL="385763" indent="-385763" algn="just">
              <a:spcAft>
                <a:spcPts val="600"/>
              </a:spcAft>
              <a:buAutoNum type="arabicPeriod"/>
            </a:pPr>
            <a:r>
              <a:rPr lang="ru-RU" dirty="0"/>
              <a:t>В сведениях указаны одни коды, на товаре по факту иные</a:t>
            </a:r>
          </a:p>
          <a:p>
            <a:pPr marL="385763" indent="-385763"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/>
              <a:t>Если код не читаем, не принадлежит поставщику, не зарегистрирован в «Честном Знаке» </a:t>
            </a:r>
          </a:p>
          <a:p>
            <a:pPr marL="385763" indent="-385763" algn="just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ru-RU" dirty="0"/>
              <a:t>Расхождение представленных сведений от продавца и покупателя</a:t>
            </a:r>
          </a:p>
          <a:p>
            <a:pPr marL="385763" indent="-385763" algn="just">
              <a:spcAft>
                <a:spcPts val="600"/>
              </a:spcAft>
              <a:buAutoNum type="arabicPeriod"/>
            </a:pPr>
            <a:r>
              <a:rPr lang="ru-RU" dirty="0"/>
              <a:t>Нет методики и технологии корректировки остатков в «Честном Знаке»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Отгрузка и приемка маркированного товара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1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Хранение маркированного товара</a:t>
            </a:r>
            <a:endParaRPr lang="en-US" sz="2400" dirty="0"/>
          </a:p>
        </p:txBody>
      </p:sp>
      <p:sp>
        <p:nvSpPr>
          <p:cNvPr id="5" name="Объект 2"/>
          <p:cNvSpPr>
            <a:spLocks noGrp="1"/>
          </p:cNvSpPr>
          <p:nvPr>
            <p:ph sz="quarter" idx="10"/>
          </p:nvPr>
        </p:nvSpPr>
        <p:spPr>
          <a:xfrm>
            <a:off x="953692" y="1700808"/>
            <a:ext cx="7236619" cy="4320061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ru-RU" sz="1800" dirty="0"/>
              <a:t>1. Сверка кодов на товаре с кодами в системе Честный знак:</a:t>
            </a:r>
          </a:p>
          <a:p>
            <a:pPr lvl="1"/>
            <a:r>
              <a:rPr lang="ru-RU" sz="1800" dirty="0"/>
              <a:t>Излишки</a:t>
            </a:r>
          </a:p>
          <a:p>
            <a:pPr lvl="1"/>
            <a:r>
              <a:rPr lang="ru-RU" sz="1800" dirty="0"/>
              <a:t>Недостача</a:t>
            </a:r>
          </a:p>
          <a:p>
            <a:pPr lvl="1"/>
            <a:endParaRPr lang="ru-RU" sz="1800" dirty="0"/>
          </a:p>
          <a:p>
            <a:pPr marL="342900" lvl="1" indent="0">
              <a:buNone/>
            </a:pPr>
            <a:r>
              <a:rPr lang="ru-RU" sz="1800" dirty="0"/>
              <a:t>2. Не читаемые или утерянные коды на товаре</a:t>
            </a:r>
          </a:p>
          <a:p>
            <a:pPr marL="342900" lvl="1" indent="0">
              <a:buNone/>
            </a:pPr>
            <a:endParaRPr lang="ru-RU" sz="1800" dirty="0"/>
          </a:p>
          <a:p>
            <a:pPr marL="342900" lvl="1" indent="0">
              <a:buNone/>
            </a:pPr>
            <a:r>
              <a:rPr lang="ru-RU" sz="1800" dirty="0"/>
              <a:t>3. Проверка статуса кода (код не числится на этом ИНН, код выведен из оборота</a:t>
            </a:r>
            <a:r>
              <a:rPr lang="ru-RU" sz="1800" dirty="0" smtClean="0"/>
              <a:t>) </a:t>
            </a:r>
            <a:endParaRPr lang="ru-RU" sz="1800" dirty="0"/>
          </a:p>
          <a:p>
            <a:pPr marL="342900" lvl="1" indent="0">
              <a:buNone/>
            </a:pPr>
            <a:endParaRPr lang="ru-RU" sz="1800" dirty="0"/>
          </a:p>
          <a:p>
            <a:pPr marL="342900" lvl="1" indent="0">
              <a:buNone/>
            </a:pPr>
            <a:r>
              <a:rPr lang="ru-RU" sz="1800" dirty="0"/>
              <a:t>4. Списание по причине боя и брака. 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762531" y="2321218"/>
            <a:ext cx="211016" cy="514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8" name="TextBox 7"/>
          <p:cNvSpPr txBox="1"/>
          <p:nvPr/>
        </p:nvSpPr>
        <p:spPr>
          <a:xfrm>
            <a:off x="3059832" y="242450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Что делать здесь – не ясно.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0192" y="3290838"/>
            <a:ext cx="248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Перемаркировка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товара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632" y="5245743"/>
            <a:ext cx="359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 Передать в честный знак сведения о выбытии.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7447" y="4456353"/>
            <a:ext cx="269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Что делать здесь – не ясно.</a:t>
            </a:r>
          </a:p>
        </p:txBody>
      </p:sp>
    </p:spTree>
    <p:extLst>
      <p:ext uri="{BB962C8B-B14F-4D97-AF65-F5344CB8AC3E}">
        <p14:creationId xmlns:p14="http://schemas.microsoft.com/office/powerpoint/2010/main" val="384890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53665" y="1628800"/>
            <a:ext cx="7236621" cy="48241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/>
              <a:t>На данный момент утверждено требование маркировать только остатки обуви. Для сигарет дали время на вывод товара из </a:t>
            </a:r>
            <a:r>
              <a:rPr lang="ru-RU" sz="1600" dirty="0" smtClean="0"/>
              <a:t>оборота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Маркировать </a:t>
            </a:r>
            <a:r>
              <a:rPr lang="ru-RU" sz="1600" dirty="0"/>
              <a:t>обувные остатки можно будет в период с </a:t>
            </a:r>
            <a:r>
              <a:rPr lang="ru-RU" sz="1600" b="1" dirty="0"/>
              <a:t>01.10.2019 по 01.03.2020</a:t>
            </a:r>
            <a:r>
              <a:rPr lang="ru-RU" sz="1600" dirty="0"/>
              <a:t>. В другое время эта функциональность в системе Честный ЗНАК будет недоступна</a:t>
            </a:r>
            <a:r>
              <a:rPr lang="ru-RU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Оформить </a:t>
            </a:r>
            <a:r>
              <a:rPr lang="ru-RU" dirty="0"/>
              <a:t>усиленный сертификат квалифицированной электронной подписи (УКЭП) и установить программное обеспечение для работы с ним. Зарегистрироваться в системе Честный </a:t>
            </a:r>
            <a:r>
              <a:rPr lang="ru-RU" dirty="0" smtClean="0"/>
              <a:t>ЗНАК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Заключить договор с </a:t>
            </a:r>
            <a:r>
              <a:rPr lang="ru-RU" dirty="0" smtClean="0"/>
              <a:t>ЦРПТ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Описать </a:t>
            </a:r>
            <a:r>
              <a:rPr lang="ru-RU" dirty="0"/>
              <a:t>товар и присвоить всем остаткам </a:t>
            </a:r>
            <a:r>
              <a:rPr lang="ru-RU" dirty="0" smtClean="0"/>
              <a:t>GTIN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Получить </a:t>
            </a:r>
            <a:r>
              <a:rPr lang="ru-RU" dirty="0"/>
              <a:t>доступ к программно-аппаратному комплексу и заказать </a:t>
            </a:r>
            <a:r>
              <a:rPr lang="ru-RU" dirty="0" smtClean="0"/>
              <a:t>коды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Нанести коды на </a:t>
            </a:r>
            <a:r>
              <a:rPr lang="ru-RU" dirty="0" smtClean="0"/>
              <a:t>товар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Ввести </a:t>
            </a:r>
            <a:r>
              <a:rPr lang="ru-RU" dirty="0"/>
              <a:t>товар в оборот.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Маркировка </a:t>
            </a:r>
            <a:r>
              <a:rPr lang="ru-RU" dirty="0" smtClean="0"/>
              <a:t>остатков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42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</a:t>
            </a:r>
            <a:r>
              <a:rPr lang="ru-RU" dirty="0">
                <a:solidFill>
                  <a:srgbClr val="C00000"/>
                </a:solidFill>
              </a:rPr>
              <a:t>это работает у </a:t>
            </a:r>
            <a:r>
              <a:rPr lang="ru-RU" dirty="0" smtClean="0">
                <a:solidFill>
                  <a:srgbClr val="C00000"/>
                </a:solidFill>
              </a:rPr>
              <a:t>нас:</a:t>
            </a:r>
            <a:endParaRPr lang="en-US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9337" y="821691"/>
            <a:ext cx="7886700" cy="702103"/>
          </a:xfrm>
          <a:prstGeom prst="rect">
            <a:avLst/>
          </a:prstGeom>
        </p:spPr>
        <p:txBody>
          <a:bodyPr vert="horz" wrap="square" lIns="0" tIns="45720" rIns="0" bIns="144000" rtlCol="0" anchor="b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cap="none" baseline="0">
                <a:solidFill>
                  <a:schemeClr val="accent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953693" y="1916832"/>
            <a:ext cx="7886700" cy="3263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68580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57213" indent="-214313" algn="l" defTabSz="68580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>
                <a:hlinkClick r:id="rId3"/>
              </a:rPr>
              <a:t>Диадок</a:t>
            </a:r>
            <a:r>
              <a:rPr lang="ru-RU" dirty="0" smtClean="0"/>
              <a:t> – система ЭДО. 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Создание и отправка документов с КМ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Юр. значимость и протокол передачи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Распределение и согласование документов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Хранение и представление в КО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Сверка взаиморасчётов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Интеграционные решения, модули к 1С</a:t>
            </a:r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Мобильное приложение</a:t>
            </a:r>
            <a:endParaRPr lang="en-US" dirty="0" smtClean="0"/>
          </a:p>
          <a:p>
            <a:pPr marL="385763" indent="-385763">
              <a:buFont typeface="Arial" panose="020B0604020202020204" pitchFamily="34" charset="0"/>
              <a:buAutoNum type="arabicPeriod"/>
            </a:pPr>
            <a:r>
              <a:rPr lang="ru-RU" dirty="0" smtClean="0"/>
              <a:t>Приемка маркируемого товара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69" y="4469146"/>
            <a:ext cx="1016397" cy="2110979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53457"/>
              </p:ext>
            </p:extLst>
          </p:nvPr>
        </p:nvGraphicFramePr>
        <p:xfrm>
          <a:off x="5652120" y="1483114"/>
          <a:ext cx="2425188" cy="1477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Точечный рисунок" r:id="rId5" imgW="2750760" imgH="1676520" progId="Paint.Picture">
                  <p:embed/>
                </p:oleObj>
              </mc:Choice>
              <mc:Fallback>
                <p:oleObj name="Точечный рисунок" r:id="rId5" imgW="2750760" imgH="1676520" progId="Paint.Picture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2120" y="1483114"/>
                        <a:ext cx="2425188" cy="1477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504" y="2598330"/>
            <a:ext cx="2468930" cy="14001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A9DE46-BCC1-9D43-AFB4-9B86A11968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96" y="5963745"/>
            <a:ext cx="2614160" cy="710047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31686"/>
              </p:ext>
            </p:extLst>
          </p:nvPr>
        </p:nvGraphicFramePr>
        <p:xfrm>
          <a:off x="5733025" y="3744306"/>
          <a:ext cx="226337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Точечный рисунок" r:id="rId9" imgW="3017520" imgH="1943280" progId="Paint.Picture">
                  <p:embed/>
                </p:oleObj>
              </mc:Choice>
              <mc:Fallback>
                <p:oleObj name="Точечный рисунок" r:id="rId9" imgW="3017520" imgH="1943280" progId="Paint.Picture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3025" y="3744306"/>
                        <a:ext cx="2263378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50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мелкой неавтоматизированной розницы</a:t>
            </a:r>
            <a:endParaRPr lang="en-US" dirty="0"/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28389" b="31851"/>
          <a:stretch/>
        </p:blipFill>
        <p:spPr>
          <a:xfrm>
            <a:off x="1010669" y="5157192"/>
            <a:ext cx="7578747" cy="156077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3"/>
          <a:srcRect l="1706"/>
          <a:stretch/>
        </p:blipFill>
        <p:spPr>
          <a:xfrm>
            <a:off x="5508104" y="1800127"/>
            <a:ext cx="1327289" cy="2576680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953693" y="1767939"/>
            <a:ext cx="4770436" cy="338925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None/>
            </a:pP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Контур. </a:t>
            </a:r>
            <a:r>
              <a:rPr lang="ru-RU" sz="20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Маркет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автоматизация торговли, работа с маркированным товаром.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Учет товара,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Номенклатура товара,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ЭДО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Кассовое ПО и оборудование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Печать ценников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Отчетность в «Честный знак»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ОФД</a:t>
            </a:r>
          </a:p>
          <a:p>
            <a:pPr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Мобильное приложение</a:t>
            </a:r>
            <a:endParaRPr lang="ru-RU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accent1"/>
              </a:buClr>
              <a:buNone/>
            </a:pPr>
            <a:endParaRPr lang="ru-RU" sz="2100" dirty="0"/>
          </a:p>
          <a:p>
            <a:pPr algn="just"/>
            <a:endParaRPr lang="ru-RU" sz="2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776" y="1779006"/>
            <a:ext cx="1334372" cy="25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7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Розничные продажи</a:t>
            </a:r>
            <a:endParaRPr lang="ru-RU" dirty="0"/>
          </a:p>
        </p:txBody>
      </p:sp>
      <p:pic>
        <p:nvPicPr>
          <p:cNvPr id="5" name="Shape 147" descr="http://iconizer.net/files/Ultimate_Gnome/orig/application-xm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74407" y="2688332"/>
            <a:ext cx="1435820" cy="12003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153"/>
          <p:cNvCxnSpPr/>
          <p:nvPr/>
        </p:nvCxnSpPr>
        <p:spPr>
          <a:xfrm flipV="1">
            <a:off x="2684877" y="3114869"/>
            <a:ext cx="1027369" cy="4993"/>
          </a:xfrm>
          <a:prstGeom prst="straightConnector1">
            <a:avLst/>
          </a:prstGeom>
          <a:noFill/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175"/>
          <p:cNvSpPr/>
          <p:nvPr/>
        </p:nvSpPr>
        <p:spPr>
          <a:xfrm>
            <a:off x="2444003" y="5563220"/>
            <a:ext cx="4216229" cy="76203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A51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>
                <a:solidFill>
                  <a:srgbClr val="0070C0"/>
                </a:solidFill>
                <a:latin typeface="Constantia"/>
                <a:ea typeface="Constantia"/>
                <a:cs typeface="Constantia"/>
                <a:sym typeface="Constantia"/>
              </a:rPr>
              <a:t>ИС Честный знак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315340" y="1794635"/>
            <a:ext cx="26703" cy="351985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52665" y="2851386"/>
            <a:ext cx="1537832" cy="38441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chemeClr val="tx1"/>
                </a:solidFill>
              </a:rPr>
              <a:t>ККТ формирует чек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2665" y="2337102"/>
            <a:ext cx="1537832" cy="371817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chemeClr val="tx1"/>
                </a:solidFill>
              </a:rPr>
              <a:t>ТУ передает на ККТ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2665" y="1783279"/>
            <a:ext cx="1546768" cy="368355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chemeClr val="tx1"/>
                </a:solidFill>
              </a:rPr>
              <a:t>Кассир сканирует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96136" y="1844824"/>
            <a:ext cx="0" cy="346966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11384" y="4588255"/>
            <a:ext cx="1537832" cy="38441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chemeClr val="tx1"/>
                </a:solidFill>
              </a:rPr>
              <a:t>Анализ результата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60926" y="4437112"/>
            <a:ext cx="2029385" cy="573245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>
                <a:solidFill>
                  <a:schemeClr val="tx1"/>
                </a:solidFill>
              </a:rPr>
              <a:t>Формирует отчет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6444208" y="5033411"/>
            <a:ext cx="0" cy="52980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5" idx="1"/>
          </p:cNvCxnSpPr>
          <p:nvPr/>
        </p:nvCxnSpPr>
        <p:spPr>
          <a:xfrm flipH="1">
            <a:off x="2682976" y="4723735"/>
            <a:ext cx="3477950" cy="56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2"/>
            <a:endCxn id="10" idx="0"/>
          </p:cNvCxnSpPr>
          <p:nvPr/>
        </p:nvCxnSpPr>
        <p:spPr>
          <a:xfrm flipH="1">
            <a:off x="1721581" y="2151634"/>
            <a:ext cx="4468" cy="185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9" idx="0"/>
          </p:cNvCxnSpPr>
          <p:nvPr/>
        </p:nvCxnSpPr>
        <p:spPr>
          <a:xfrm>
            <a:off x="1721581" y="2708919"/>
            <a:ext cx="0" cy="142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528" y="6237312"/>
            <a:ext cx="2032877" cy="3726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63062" y="1788093"/>
            <a:ext cx="817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ОФД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4570471" y="3922553"/>
            <a:ext cx="1" cy="136423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7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Предупрежден - значит вооружен!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2996952"/>
            <a:ext cx="3139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50" dirty="0" err="1" smtClean="0"/>
              <a:t>Контур.Маркировка</a:t>
            </a:r>
            <a:endParaRPr lang="ru-RU" sz="2000" spc="150" dirty="0" smtClean="0"/>
          </a:p>
          <a:p>
            <a:r>
              <a:rPr lang="ru-RU" sz="2000" spc="150" dirty="0" smtClean="0"/>
              <a:t>Честный знак</a:t>
            </a:r>
            <a:endParaRPr lang="ru-RU" sz="2000" spc="150" dirty="0"/>
          </a:p>
        </p:txBody>
      </p:sp>
    </p:spTree>
    <p:extLst>
      <p:ext uri="{BB962C8B-B14F-4D97-AF65-F5344CB8AC3E}">
        <p14:creationId xmlns:p14="http://schemas.microsoft.com/office/powerpoint/2010/main" val="151781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Татьяна Бодарева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8 (909)4130082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ru-RU" dirty="0" smtClean="0"/>
              <a:t>Менеджер по продвижению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7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7584" y="1700808"/>
            <a:ext cx="7362701" cy="4536504"/>
          </a:xfrm>
        </p:spPr>
        <p:txBody>
          <a:bodyPr>
            <a:normAutofit fontScale="77500" lnSpcReduction="20000"/>
          </a:bodyPr>
          <a:lstStyle/>
          <a:p>
            <a:pPr fontAlgn="base">
              <a:spcAft>
                <a:spcPts val="600"/>
              </a:spcAft>
            </a:pPr>
            <a:r>
              <a:rPr lang="ru-RU" b="1" dirty="0"/>
              <a:t>Потребитель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Уверенность в покупке легальных и качественных товаров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Защита жизни и здоровья, повышение  качества жизни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Инструмент общественного контроля и защиты прав потребителей</a:t>
            </a:r>
          </a:p>
          <a:p>
            <a:pPr fontAlgn="base">
              <a:spcAft>
                <a:spcPts val="600"/>
              </a:spcAft>
            </a:pPr>
            <a:endParaRPr lang="ru-RU" b="1" dirty="0"/>
          </a:p>
          <a:p>
            <a:pPr fontAlgn="base">
              <a:spcAft>
                <a:spcPts val="600"/>
              </a:spcAft>
            </a:pPr>
            <a:r>
              <a:rPr lang="ru-RU" b="1" dirty="0"/>
              <a:t>Бизнес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dirty="0"/>
              <a:t>Рост выручки «белого бизнеса» за счет вытеснения нелегальной продукции 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dirty="0"/>
              <a:t>Равные условия конкуренции 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dirty="0"/>
              <a:t>Защита брендов добросовестных производителей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dirty="0"/>
              <a:t>Оптимизация процессов и снижение издержек</a:t>
            </a:r>
          </a:p>
          <a:p>
            <a:pPr marL="342900" indent="-342900" fontAlgn="base">
              <a:spcAft>
                <a:spcPts val="600"/>
              </a:spcAft>
            </a:pPr>
            <a:r>
              <a:rPr lang="ru-RU" dirty="0"/>
              <a:t>Аналитика  данных о движении товаров по логистической цепи</a:t>
            </a:r>
          </a:p>
          <a:p>
            <a:pPr fontAlgn="base">
              <a:spcAft>
                <a:spcPts val="600"/>
              </a:spcAft>
            </a:pPr>
            <a:endParaRPr lang="ru-RU" b="1" dirty="0"/>
          </a:p>
          <a:p>
            <a:pPr fontAlgn="base">
              <a:spcAft>
                <a:spcPts val="600"/>
              </a:spcAft>
            </a:pPr>
            <a:r>
              <a:rPr lang="ru-RU" b="1" dirty="0"/>
              <a:t>Государство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Сокращение «серого» рынка и повышение производительности труда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Повышение налоговых и таможенных сборов</a:t>
            </a:r>
          </a:p>
          <a:p>
            <a:pPr marL="285750" indent="-285750" fontAlgn="base">
              <a:spcAft>
                <a:spcPts val="600"/>
              </a:spcAft>
            </a:pPr>
            <a:r>
              <a:rPr lang="ru-RU" dirty="0"/>
              <a:t>Экономия бюджета на обеспечение контроля товарных </a:t>
            </a:r>
            <a:r>
              <a:rPr lang="ru-RU" dirty="0" smtClean="0"/>
              <a:t>рынков</a:t>
            </a:r>
          </a:p>
          <a:p>
            <a:pPr marL="285750" indent="-285750" fontAlgn="base">
              <a:spcAft>
                <a:spcPts val="600"/>
              </a:spcAft>
            </a:pPr>
            <a:endParaRPr lang="ru-RU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ru-RU" dirty="0">
                <a:solidFill>
                  <a:srgbClr val="FF0000"/>
                </a:solidFill>
              </a:rPr>
              <a:t>Источник: </a:t>
            </a:r>
            <a:r>
              <a:rPr lang="ru-RU" dirty="0" err="1">
                <a:solidFill>
                  <a:srgbClr val="FF0000"/>
                </a:solidFill>
              </a:rPr>
              <a:t>честныйзнак.рф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 fontAlgn="base">
              <a:spcAft>
                <a:spcPts val="600"/>
              </a:spcAft>
            </a:pPr>
            <a:endParaRPr lang="ru-RU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Helvetica Neue" panose="02000503000000020004" pitchFamily="2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Задачи обязательной маркировки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3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hlinkClick r:id="rId2"/>
              </a:rPr>
              <a:t>Постановление правительства от 26.04.2019 №515 "О системе маркировки товаров средствами идентификации и </a:t>
            </a:r>
            <a:r>
              <a:rPr lang="ru-RU" dirty="0" err="1">
                <a:hlinkClick r:id="rId2"/>
              </a:rPr>
              <a:t>прослеживаемости</a:t>
            </a:r>
            <a:r>
              <a:rPr lang="ru-RU" dirty="0">
                <a:hlinkClick r:id="rId2"/>
              </a:rPr>
              <a:t> движения товаров«</a:t>
            </a:r>
            <a:endParaRPr lang="ru-RU" dirty="0"/>
          </a:p>
          <a:p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hlinkClick r:id="rId3"/>
              </a:rPr>
              <a:t>Федеральный закон от 25.12.2018 № 488-ФЗ "О внесении изменений в Федеральный закон "Об основах государственного регулирования торговой деятельности в Российской Федерации" и статьи 4-4 и 4-5 Федерального закона "О применении контрольно-кассовой техники при осуществлении расчетов в Российской Федерации«</a:t>
            </a:r>
            <a:endParaRPr lang="ru-RU" dirty="0"/>
          </a:p>
          <a:p>
            <a:endParaRPr lang="en-US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ru-RU" u="sng" dirty="0">
                <a:hlinkClick r:id="rId4"/>
              </a:rPr>
              <a:t>Распоряжение Правительства РФ от 28.04.2018 № 792-Р</a:t>
            </a:r>
            <a:endParaRPr lang="ru-RU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58023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Координатор – </a:t>
            </a:r>
            <a:r>
              <a:rPr lang="ru-RU" dirty="0" err="1"/>
              <a:t>Минпромторг</a:t>
            </a:r>
            <a:endParaRPr lang="ru-R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Оператор маркировки и разработчик системы «Честный знак» – Центр Развития Перспективных технологий (ЦРПТ)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Маркировка запущена и регулируется на федеральном уровне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Эксперименты с участием всех сегментов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 2024 планируется </a:t>
            </a:r>
            <a:r>
              <a:rPr lang="ru-RU" dirty="0" err="1"/>
              <a:t>отмаркировать</a:t>
            </a:r>
            <a:r>
              <a:rPr lang="ru-RU" dirty="0"/>
              <a:t> все группы товаров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Все участники оборота от производства до конечной розницы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Требует внедрения технологий – с «Честным знаком» только электронное взаимодействие с усиленным КЭП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Код – важная часть товара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Нормативная база. Что следует знать: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1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Схема </a:t>
            </a:r>
            <a:r>
              <a:rPr lang="ru-RU" sz="3600" dirty="0" err="1" smtClean="0">
                <a:solidFill>
                  <a:srgbClr val="C00000"/>
                </a:solidFill>
              </a:rPr>
              <a:t>прослеживаемости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9835" r="1359" b="1645"/>
          <a:stretch/>
        </p:blipFill>
        <p:spPr>
          <a:xfrm>
            <a:off x="953666" y="1772815"/>
            <a:ext cx="7236620" cy="39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6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ea typeface="Segoe UI Historic" panose="020B0502040204020203" pitchFamily="34" charset="0"/>
                <a:cs typeface="Segoe UI Light" panose="020B0502040204020203" pitchFamily="34" charset="0"/>
              </a:rPr>
              <a:t>Этапы внедрения обязательной маркировки потребительских товаров</a:t>
            </a:r>
            <a:endParaRPr lang="ru-RU" dirty="0"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167C8B-5D32-774C-81AB-04AA60DC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76872"/>
            <a:ext cx="8533360" cy="17290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985FA-737E-6646-89FD-DBE900235136}"/>
              </a:ext>
            </a:extLst>
          </p:cNvPr>
          <p:cNvSpPr txBox="1"/>
          <p:nvPr/>
        </p:nvSpPr>
        <p:spPr>
          <a:xfrm>
            <a:off x="5183208" y="2688378"/>
            <a:ext cx="1909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декабря 2019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2ADF9-9458-DF4E-B191-026C2E7648E6}"/>
              </a:ext>
            </a:extLst>
          </p:cNvPr>
          <p:cNvSpPr txBox="1"/>
          <p:nvPr/>
        </p:nvSpPr>
        <p:spPr>
          <a:xfrm>
            <a:off x="2386878" y="2688378"/>
            <a:ext cx="158551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 июля 2019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67195-3063-F74C-BD15-6EF0A88C0609}"/>
              </a:ext>
            </a:extLst>
          </p:cNvPr>
          <p:cNvSpPr txBox="1"/>
          <p:nvPr/>
        </p:nvSpPr>
        <p:spPr>
          <a:xfrm>
            <a:off x="4549841" y="3931705"/>
            <a:ext cx="9311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Куртки кожаные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D8419-458E-4A4B-ABD8-E845EA7E373E}"/>
              </a:ext>
            </a:extLst>
          </p:cNvPr>
          <p:cNvSpPr txBox="1"/>
          <p:nvPr/>
        </p:nvSpPr>
        <p:spPr>
          <a:xfrm>
            <a:off x="5183208" y="3920084"/>
            <a:ext cx="9311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Блузки женские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27B4B-70C8-7D4C-8A07-406F15507D21}"/>
              </a:ext>
            </a:extLst>
          </p:cNvPr>
          <p:cNvSpPr txBox="1"/>
          <p:nvPr/>
        </p:nvSpPr>
        <p:spPr>
          <a:xfrm>
            <a:off x="5781973" y="3919363"/>
            <a:ext cx="9311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Пальто</a:t>
            </a:r>
          </a:p>
          <a:p>
            <a:r>
              <a:rPr lang="ru-RU" sz="1100" dirty="0"/>
              <a:t>женские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F8EC3-0834-D84D-A5DD-BA2F35AC22E2}"/>
              </a:ext>
            </a:extLst>
          </p:cNvPr>
          <p:cNvSpPr txBox="1"/>
          <p:nvPr/>
        </p:nvSpPr>
        <p:spPr>
          <a:xfrm>
            <a:off x="6380738" y="3919363"/>
            <a:ext cx="9311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Пальто</a:t>
            </a:r>
          </a:p>
          <a:p>
            <a:r>
              <a:rPr lang="ru-RU" sz="1100" dirty="0"/>
              <a:t>мужские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DA07AD-97FB-EC4A-BB3C-FD9E97E3E2B7}"/>
              </a:ext>
            </a:extLst>
          </p:cNvPr>
          <p:cNvSpPr txBox="1"/>
          <p:nvPr/>
        </p:nvSpPr>
        <p:spPr>
          <a:xfrm>
            <a:off x="6979503" y="3919362"/>
            <a:ext cx="1048881" cy="948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dirty="0"/>
              <a:t>Постельное, столовое,</a:t>
            </a:r>
          </a:p>
          <a:p>
            <a:r>
              <a:rPr lang="ru-RU" sz="1100" dirty="0"/>
              <a:t>туалетное, кухонное</a:t>
            </a:r>
          </a:p>
          <a:p>
            <a:r>
              <a:rPr lang="ru-RU" sz="1100" dirty="0"/>
              <a:t>белье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47361-15D3-6C4C-B569-CD77F155E56E}"/>
              </a:ext>
            </a:extLst>
          </p:cNvPr>
          <p:cNvSpPr txBox="1"/>
          <p:nvPr/>
        </p:nvSpPr>
        <p:spPr>
          <a:xfrm>
            <a:off x="2257810" y="3919362"/>
            <a:ext cx="6355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Обувь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A9BFD-C768-774E-9D8C-560625F78504}"/>
              </a:ext>
            </a:extLst>
          </p:cNvPr>
          <p:cNvSpPr txBox="1"/>
          <p:nvPr/>
        </p:nvSpPr>
        <p:spPr>
          <a:xfrm>
            <a:off x="590539" y="5015760"/>
            <a:ext cx="2208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ru-RU" dirty="0" err="1"/>
              <a:t>честныйзнак.рф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36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Код, код маркировки, дата матрикс, чип, код </a:t>
            </a:r>
            <a:r>
              <a:rPr lang="ru-RU" sz="3600" dirty="0" err="1"/>
              <a:t>чипирования</a:t>
            </a:r>
            <a:r>
              <a:rPr lang="ru-RU" sz="3600" dirty="0"/>
              <a:t>, </a:t>
            </a:r>
            <a:r>
              <a:rPr lang="ru-RU" sz="3600" dirty="0" smtClean="0"/>
              <a:t>марка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24" y="3390005"/>
            <a:ext cx="1766662" cy="11613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82B91-12BE-413A-96E8-0F8831249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4" y="4663860"/>
            <a:ext cx="1766662" cy="104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1724" y="3337042"/>
            <a:ext cx="144520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Средство Идентификации </a:t>
            </a:r>
            <a:r>
              <a:rPr lang="en-US" sz="1013" dirty="0" err="1"/>
              <a:t>DataMatrix</a:t>
            </a:r>
            <a:endParaRPr lang="ru-RU" sz="1013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92842" y="4510940"/>
            <a:ext cx="274582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123075" y="4493500"/>
            <a:ext cx="817077" cy="174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918800" y="4315719"/>
            <a:ext cx="2115874" cy="87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13" dirty="0"/>
              <a:t>0ssssssdiftAw==043991OhVwbw910001921QWewA==;01049355555555555555550019;010466004390043993205521g9zOSdJ913333520001920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667" y="4029540"/>
            <a:ext cx="144520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Код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939" y="4029540"/>
            <a:ext cx="1144846" cy="12268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D9AF5A-1508-BD4F-91E9-D0F2425D2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628800"/>
            <a:ext cx="7704856" cy="10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3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Этапность</a:t>
            </a:r>
            <a:r>
              <a:rPr lang="ru-RU" dirty="0">
                <a:solidFill>
                  <a:srgbClr val="C00000"/>
                </a:solidFill>
              </a:rPr>
              <a:t> обязательной маркировки обуви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71547" y="2950496"/>
            <a:ext cx="1" cy="136423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523947" y="3102896"/>
            <a:ext cx="1" cy="1364235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Straight Arrow Connector 5">
            <a:extLst>
              <a:ext uri="{FF2B5EF4-FFF2-40B4-BE49-F238E27FC236}">
                <a16:creationId xmlns:a16="http://schemas.microsoft.com/office/drawing/2014/main" id="{779B25CE-A505-2D4B-B0D9-362472981681}"/>
              </a:ext>
            </a:extLst>
          </p:cNvPr>
          <p:cNvSpPr/>
          <p:nvPr/>
        </p:nvSpPr>
        <p:spPr>
          <a:xfrm>
            <a:off x="644815" y="2388765"/>
            <a:ext cx="7976795" cy="1"/>
          </a:xfrm>
          <a:prstGeom prst="line">
            <a:avLst/>
          </a:prstGeom>
          <a:ln w="19050" cap="rnd">
            <a:solidFill>
              <a:srgbClr val="58595B"/>
            </a:solidFill>
            <a:tailEnd type="triangle"/>
          </a:ln>
        </p:spPr>
        <p:txBody>
          <a:bodyPr lIns="34111" rIns="34111"/>
          <a:lstStyle/>
          <a:p>
            <a:pPr defTabSz="911440"/>
            <a:endParaRPr lang="ru-RU" sz="1716" dirty="0">
              <a:solidFill>
                <a:srgbClr val="212121">
                  <a:lumOff val="21764"/>
                </a:srgbClr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B3606202-E9BE-EE45-BFF8-2522D8FA710A}"/>
              </a:ext>
            </a:extLst>
          </p:cNvPr>
          <p:cNvSpPr/>
          <p:nvPr/>
        </p:nvSpPr>
        <p:spPr>
          <a:xfrm>
            <a:off x="2790129" y="2350751"/>
            <a:ext cx="131973" cy="131973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34111" rIns="34111" anchor="ctr"/>
          <a:lstStyle/>
          <a:p>
            <a:pPr algn="ctr" defTabSz="911440"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821">
              <a:solidFill>
                <a:srgbClr val="98A6CC"/>
              </a:solidFill>
              <a:latin typeface="Trebuchet MS"/>
              <a:sym typeface="Trebuchet MS"/>
            </a:endParaRP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4F5D5943-D53C-6A45-8CAA-AEBD8BFD178A}"/>
              </a:ext>
            </a:extLst>
          </p:cNvPr>
          <p:cNvSpPr/>
          <p:nvPr/>
        </p:nvSpPr>
        <p:spPr>
          <a:xfrm>
            <a:off x="4274548" y="2350751"/>
            <a:ext cx="131973" cy="131973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34111" rIns="34111" anchor="ctr"/>
          <a:lstStyle/>
          <a:p>
            <a:pPr algn="ctr" defTabSz="911440">
              <a:defRPr sz="1100">
                <a:solidFill>
                  <a:srgbClr val="98A6C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821">
              <a:solidFill>
                <a:srgbClr val="98A6CC"/>
              </a:solidFill>
              <a:latin typeface="Trebuchet MS"/>
              <a:sym typeface="Trebuchet MS"/>
            </a:endParaRPr>
          </a:p>
        </p:txBody>
      </p:sp>
      <p:sp>
        <p:nvSpPr>
          <p:cNvPr id="14" name="Oval 35">
            <a:extLst>
              <a:ext uri="{FF2B5EF4-FFF2-40B4-BE49-F238E27FC236}">
                <a16:creationId xmlns:a16="http://schemas.microsoft.com/office/drawing/2014/main" id="{B85E12A0-30D7-A245-9853-255E83C4E8AE}"/>
              </a:ext>
            </a:extLst>
          </p:cNvPr>
          <p:cNvSpPr/>
          <p:nvPr/>
        </p:nvSpPr>
        <p:spPr>
          <a:xfrm>
            <a:off x="5240661" y="2322780"/>
            <a:ext cx="131973" cy="131973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34111" rIns="34111" anchor="ctr"/>
          <a:lstStyle/>
          <a:p>
            <a:pPr algn="ctr" defTabSz="911440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821">
              <a:solidFill>
                <a:srgbClr val="FFFFFF"/>
              </a:solidFill>
              <a:latin typeface="Trebuchet MS"/>
              <a:sym typeface="Trebuchet MS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91055692-6761-3646-9173-4D8177583514}"/>
              </a:ext>
            </a:extLst>
          </p:cNvPr>
          <p:cNvSpPr/>
          <p:nvPr/>
        </p:nvSpPr>
        <p:spPr>
          <a:xfrm>
            <a:off x="643057" y="2287729"/>
            <a:ext cx="477695" cy="252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911440"/>
            <a:r>
              <a:rPr lang="ru-RU" sz="1643" dirty="0"/>
              <a:t>2019 </a:t>
            </a: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20D31C5E-22CC-6849-B3EB-ACB4FD836496}"/>
              </a:ext>
            </a:extLst>
          </p:cNvPr>
          <p:cNvSpPr txBox="1"/>
          <p:nvPr/>
        </p:nvSpPr>
        <p:spPr>
          <a:xfrm>
            <a:off x="2447478" y="1909987"/>
            <a:ext cx="770660" cy="25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911440"/>
            <a:r>
              <a:rPr lang="ru-RU" sz="1643" dirty="0">
                <a:solidFill>
                  <a:srgbClr val="FF0000"/>
                </a:solidFill>
              </a:rPr>
              <a:t>01 Июля</a:t>
            </a:r>
          </a:p>
        </p:txBody>
      </p:sp>
      <p:sp>
        <p:nvSpPr>
          <p:cNvPr id="21" name="Rectangle 44">
            <a:extLst>
              <a:ext uri="{FF2B5EF4-FFF2-40B4-BE49-F238E27FC236}">
                <a16:creationId xmlns:a16="http://schemas.microsoft.com/office/drawing/2014/main" id="{FAD897B2-FF7C-8948-9C19-F4629CAA6F93}"/>
              </a:ext>
            </a:extLst>
          </p:cNvPr>
          <p:cNvSpPr txBox="1"/>
          <p:nvPr/>
        </p:nvSpPr>
        <p:spPr>
          <a:xfrm>
            <a:off x="3851393" y="1923006"/>
            <a:ext cx="1111843" cy="25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911440"/>
            <a:r>
              <a:rPr lang="ru-RU" sz="1643" dirty="0"/>
              <a:t>30 Сентября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:a16="http://schemas.microsoft.com/office/drawing/2014/main" id="{3000CD3A-BFF3-3642-8DF7-5531D37E26B7}"/>
              </a:ext>
            </a:extLst>
          </p:cNvPr>
          <p:cNvSpPr txBox="1"/>
          <p:nvPr/>
        </p:nvSpPr>
        <p:spPr>
          <a:xfrm>
            <a:off x="6156176" y="1916832"/>
            <a:ext cx="851195" cy="25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911440"/>
            <a:r>
              <a:rPr lang="ru-RU" sz="1643" dirty="0"/>
              <a:t>01 Марта</a:t>
            </a:r>
          </a:p>
        </p:txBody>
      </p:sp>
      <p:sp>
        <p:nvSpPr>
          <p:cNvPr id="23" name="TextBox 55">
            <a:extLst>
              <a:ext uri="{FF2B5EF4-FFF2-40B4-BE49-F238E27FC236}">
                <a16:creationId xmlns:a16="http://schemas.microsoft.com/office/drawing/2014/main" id="{4A753DE9-0120-7748-BFDF-26F079BB5EF6}"/>
              </a:ext>
            </a:extLst>
          </p:cNvPr>
          <p:cNvSpPr txBox="1"/>
          <p:nvPr/>
        </p:nvSpPr>
        <p:spPr>
          <a:xfrm>
            <a:off x="2622184" y="2981131"/>
            <a:ext cx="1930138" cy="575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353" tIns="33353" rIns="33353" bIns="33353" numCol="1" anchor="ctr">
            <a:spAutoFit/>
          </a:bodyPr>
          <a:lstStyle/>
          <a:p>
            <a:pPr algn="ctr" defTabSz="911440">
              <a:defRPr sz="1200">
                <a:solidFill>
                  <a:srgbClr val="58595B"/>
                </a:solidFill>
              </a:defRPr>
            </a:pPr>
            <a:r>
              <a:rPr lang="ru-RU" sz="1200" dirty="0">
                <a:solidFill>
                  <a:srgbClr val="FF0000"/>
                </a:solidFill>
              </a:rPr>
              <a:t>Запуск маркировки:</a:t>
            </a:r>
          </a:p>
          <a:p>
            <a:pPr algn="ctr" defTabSz="911440">
              <a:defRPr sz="1200">
                <a:solidFill>
                  <a:srgbClr val="58595B"/>
                </a:solidFill>
              </a:defRPr>
            </a:pPr>
            <a:r>
              <a:rPr lang="ru-RU" sz="1050" dirty="0"/>
              <a:t>регистрация всех участников оборота.</a:t>
            </a:r>
            <a:endParaRPr lang="ru-RU" sz="900" dirty="0">
              <a:solidFill>
                <a:srgbClr val="58595B"/>
              </a:solidFill>
            </a:endParaRPr>
          </a:p>
        </p:txBody>
      </p:sp>
      <p:sp>
        <p:nvSpPr>
          <p:cNvPr id="24" name="Oval 64">
            <a:extLst>
              <a:ext uri="{FF2B5EF4-FFF2-40B4-BE49-F238E27FC236}">
                <a16:creationId xmlns:a16="http://schemas.microsoft.com/office/drawing/2014/main" id="{2F3ED9E1-1870-6742-AD4F-75E65DA3F2BC}"/>
              </a:ext>
            </a:extLst>
          </p:cNvPr>
          <p:cNvSpPr/>
          <p:nvPr/>
        </p:nvSpPr>
        <p:spPr>
          <a:xfrm>
            <a:off x="6325988" y="2335283"/>
            <a:ext cx="131973" cy="131973"/>
          </a:xfrm>
          <a:prstGeom prst="ellipse">
            <a:avLst/>
          </a:prstGeom>
          <a:solidFill>
            <a:srgbClr val="FFFFFF"/>
          </a:solidFill>
          <a:ln w="19050" cap="rnd">
            <a:solidFill>
              <a:srgbClr val="58595B"/>
            </a:solidFill>
            <a:tailEnd type="triangle"/>
          </a:ln>
        </p:spPr>
        <p:txBody>
          <a:bodyPr lIns="34111" rIns="34111" anchor="ctr"/>
          <a:lstStyle/>
          <a:p>
            <a:pPr algn="ctr" defTabSz="911440"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lang="ru-RU" sz="821">
              <a:solidFill>
                <a:srgbClr val="FFFFFF"/>
              </a:solidFill>
              <a:latin typeface="Trebuchet MS"/>
              <a:sym typeface="Trebuchet MS"/>
            </a:endParaRPr>
          </a:p>
        </p:txBody>
      </p:sp>
      <p:sp>
        <p:nvSpPr>
          <p:cNvPr id="25" name="Rectangle 69">
            <a:extLst>
              <a:ext uri="{FF2B5EF4-FFF2-40B4-BE49-F238E27FC236}">
                <a16:creationId xmlns:a16="http://schemas.microsoft.com/office/drawing/2014/main" id="{BDFD6ECD-8B26-0847-B748-EC343A478C7E}"/>
              </a:ext>
            </a:extLst>
          </p:cNvPr>
          <p:cNvSpPr/>
          <p:nvPr/>
        </p:nvSpPr>
        <p:spPr>
          <a:xfrm>
            <a:off x="5103833" y="2265648"/>
            <a:ext cx="477695" cy="252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>
                <a:solidFill>
                  <a:srgbClr val="58595B"/>
                </a:solidFill>
              </a:defRPr>
            </a:lvl1pPr>
          </a:lstStyle>
          <a:p>
            <a:pPr defTabSz="911440"/>
            <a:r>
              <a:rPr lang="ru-RU" sz="1643" dirty="0"/>
              <a:t>2020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57119" y="3516136"/>
            <a:ext cx="16990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добровольно передают сведения в честный знак, старт маркировки остатков</a:t>
            </a:r>
            <a:endParaRPr lang="ru-RU" sz="750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3545519" y="1931414"/>
            <a:ext cx="119497" cy="1338563"/>
          </a:xfrm>
          <a:prstGeom prst="leftBrace">
            <a:avLst>
              <a:gd name="adj1" fmla="val 8333"/>
              <a:gd name="adj2" fmla="val 4964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13" dirty="0"/>
          </a:p>
        </p:txBody>
      </p:sp>
      <p:sp>
        <p:nvSpPr>
          <p:cNvPr id="28" name="TextBox 27"/>
          <p:cNvSpPr txBox="1"/>
          <p:nvPr/>
        </p:nvSpPr>
        <p:spPr>
          <a:xfrm>
            <a:off x="5306648" y="4635282"/>
            <a:ext cx="3409044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13" dirty="0"/>
              <a:t>обязательная маркировка товара, обязательная передача сведений в честный знак</a:t>
            </a:r>
            <a:endParaRPr lang="ru-RU" sz="825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390456" y="2694856"/>
            <a:ext cx="8792" cy="796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3">
            <a:extLst>
              <a:ext uri="{FF2B5EF4-FFF2-40B4-BE49-F238E27FC236}">
                <a16:creationId xmlns:a16="http://schemas.microsoft.com/office/drawing/2014/main" id="{7A2FE3B1-8948-6946-93BC-8C0F917BFF37}"/>
              </a:ext>
            </a:extLst>
          </p:cNvPr>
          <p:cNvSpPr txBox="1"/>
          <p:nvPr/>
        </p:nvSpPr>
        <p:spPr>
          <a:xfrm>
            <a:off x="397850" y="5050781"/>
            <a:ext cx="426939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82271">
              <a:defRPr sz="1200">
                <a:solidFill>
                  <a:srgbClr val="58595B"/>
                </a:solidFill>
              </a:defRPr>
            </a:pPr>
            <a:r>
              <a:rPr lang="ru-RU" sz="900" u="sng" dirty="0">
                <a:hlinkClick r:id="rId2"/>
              </a:rPr>
              <a:t>Постановление от 30 мая 2018 года №620 "О проведении эксперимента по маркировке обуви средствами идентификации"</a:t>
            </a:r>
            <a:endParaRPr lang="ru-RU" sz="1200" dirty="0">
              <a:solidFill>
                <a:srgbClr val="58595B"/>
              </a:solidFill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 rot="16200000">
            <a:off x="5324694" y="1627576"/>
            <a:ext cx="149110" cy="1985451"/>
          </a:xfrm>
          <a:prstGeom prst="leftBrace">
            <a:avLst>
              <a:gd name="adj1" fmla="val 8333"/>
              <a:gd name="adj2" fmla="val 4964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13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6391974" y="2545746"/>
            <a:ext cx="0" cy="1891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0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ru-RU" dirty="0"/>
              <a:t>Отгрузка товара продавцом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Приемка товара</a:t>
            </a:r>
          </a:p>
          <a:p>
            <a:pPr marL="342900" lvl="1" indent="0">
              <a:buNone/>
            </a:pPr>
            <a:endParaRPr lang="ru-RU" dirty="0"/>
          </a:p>
          <a:p>
            <a:pPr lvl="1"/>
            <a:r>
              <a:rPr lang="ru-RU" dirty="0"/>
              <a:t>Хранение и перемещение товара</a:t>
            </a:r>
          </a:p>
          <a:p>
            <a:pPr lvl="1"/>
            <a:endParaRPr lang="ru-RU" dirty="0"/>
          </a:p>
          <a:p>
            <a:pPr lvl="1"/>
            <a:r>
              <a:rPr lang="ru-RU" dirty="0"/>
              <a:t>Розничные продажи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Процессы, которых коснется маркировка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6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Контур">
  <a:themeElements>
    <a:clrScheme name="Другая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5281F"/>
      </a:accent1>
      <a:accent2>
        <a:srgbClr val="158BC8"/>
      </a:accent2>
      <a:accent3>
        <a:srgbClr val="FF6E11"/>
      </a:accent3>
      <a:accent4>
        <a:srgbClr val="00B39F"/>
      </a:accent4>
      <a:accent5>
        <a:srgbClr val="B651A7"/>
      </a:accent5>
      <a:accent6>
        <a:srgbClr val="F2F2F2"/>
      </a:accent6>
      <a:hlink>
        <a:srgbClr val="158BC8"/>
      </a:hlink>
      <a:folHlink>
        <a:srgbClr val="158BC8"/>
      </a:folHlink>
    </a:clrScheme>
    <a:fontScheme name="Kontur 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9312</TotalTime>
  <Words>762</Words>
  <Application>Microsoft Office PowerPoint</Application>
  <PresentationFormat>Экран (4:3)</PresentationFormat>
  <Paragraphs>162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-apple-system</vt:lpstr>
      <vt:lpstr>Arial</vt:lpstr>
      <vt:lpstr>Calibri</vt:lpstr>
      <vt:lpstr>Constantia</vt:lpstr>
      <vt:lpstr>Helvetica Neue</vt:lpstr>
      <vt:lpstr>Segoe UI</vt:lpstr>
      <vt:lpstr>Segoe UI Historic</vt:lpstr>
      <vt:lpstr>Segoe UI Light</vt:lpstr>
      <vt:lpstr>Trebuchet MS</vt:lpstr>
      <vt:lpstr>Wingdings</vt:lpstr>
      <vt:lpstr>Тема Контур</vt:lpstr>
      <vt:lpstr>Точечный рисунок</vt:lpstr>
      <vt:lpstr>Маркировка</vt:lpstr>
      <vt:lpstr>Задачи обязательной маркировки</vt:lpstr>
      <vt:lpstr>Нормативная база</vt:lpstr>
      <vt:lpstr>Нормативная база. Что следует знать:</vt:lpstr>
      <vt:lpstr>Схема прослеживаемости</vt:lpstr>
      <vt:lpstr>Этапы внедрения обязательной маркировки потребительских товаров</vt:lpstr>
      <vt:lpstr>Код, код маркировки, дата матрикс, чип, код чипирования, марка</vt:lpstr>
      <vt:lpstr>Этапность обязательной маркировки обуви</vt:lpstr>
      <vt:lpstr>Процессы, которых коснется маркировка</vt:lpstr>
      <vt:lpstr>Что необходимо для запуска маркировки:</vt:lpstr>
      <vt:lpstr>Отгрузка и приемка маркированного товара</vt:lpstr>
      <vt:lpstr>Хранение маркированного товара</vt:lpstr>
      <vt:lpstr>Маркировка остатков</vt:lpstr>
      <vt:lpstr>Как это работает у нас:</vt:lpstr>
      <vt:lpstr>Для мелкой неавтоматизированной розницы</vt:lpstr>
      <vt:lpstr>Розничные продажи</vt:lpstr>
      <vt:lpstr>Предупрежден - значит вооружен!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Контур 4:3</dc:title>
  <dc:subject/>
  <dc:creator>Бодарева Татьяна Андреевна</dc:creator>
  <cp:keywords/>
  <dc:description/>
  <cp:lastModifiedBy>Бодарева Татьяна Андреевна</cp:lastModifiedBy>
  <cp:revision>254</cp:revision>
  <dcterms:created xsi:type="dcterms:W3CDTF">2014-03-14T10:29:29Z</dcterms:created>
  <dcterms:modified xsi:type="dcterms:W3CDTF">2019-11-21T09:36:18Z</dcterms:modified>
  <cp:category/>
</cp:coreProperties>
</file>